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4" r:id="rId9"/>
    <p:sldId id="263" r:id="rId10"/>
    <p:sldId id="268" r:id="rId11"/>
    <p:sldId id="269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3"/>
    <p:restoredTop sz="83789"/>
  </p:normalViewPr>
  <p:slideViewPr>
    <p:cSldViewPr snapToGrid="0" snapToObjects="1">
      <p:cViewPr varScale="1">
        <p:scale>
          <a:sx n="76" d="100"/>
          <a:sy n="76" d="100"/>
        </p:scale>
        <p:origin x="22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359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16663E-B74E-D54B-A08A-3ACAF7BCBAEB}" type="datetimeFigureOut">
              <a:rPr lang="de-DE" smtClean="0"/>
              <a:t>14.03.19</a:t>
            </a:fld>
            <a:endParaRPr lang="de-D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25E98B-8821-6B47-BD16-0871DB8CBF50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5882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 Teilversuche: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-Bestimmung einer unbekannten Wellenlänge eines Laserstrahls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	-Messung der Druckabhängigkeit des Brechungsindex von Luft</a:t>
            </a:r>
          </a:p>
          <a:p>
            <a:endParaRPr lang="de-D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25E98B-8821-6B47-BD16-0871DB8CBF5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3407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Ziel: </a:t>
            </a:r>
            <a:r>
              <a:rPr lang="de-DE" dirty="0" err="1"/>
              <a:t>lambda</a:t>
            </a:r>
            <a:r>
              <a:rPr lang="de-DE" dirty="0"/>
              <a:t> durch </a:t>
            </a:r>
            <a:r>
              <a:rPr lang="de-DE" dirty="0" err="1"/>
              <a:t>Variirung</a:t>
            </a:r>
            <a:r>
              <a:rPr lang="de-DE" dirty="0"/>
              <a:t> von d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25E98B-8821-6B47-BD16-0871DB8CBF5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636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l_theo</a:t>
            </a:r>
            <a:r>
              <a:rPr lang="de-DE" dirty="0"/>
              <a:t> = 532nm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4 Messungen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4 Regressionen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Mittelung von </a:t>
            </a:r>
            <a:r>
              <a:rPr lang="de-DE" i="1" dirty="0"/>
              <a:t>a</a:t>
            </a:r>
          </a:p>
          <a:p>
            <a:endParaRPr lang="de-D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25E98B-8821-6B47-BD16-0871DB8CBF5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214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Fehlerbalken </a:t>
            </a:r>
            <a:r>
              <a:rPr lang="de-DE" dirty="0" err="1"/>
              <a:t>grüßer</a:t>
            </a:r>
            <a:r>
              <a:rPr lang="de-DE" dirty="0"/>
              <a:t>: Fehler pflanzen sich fort!</a:t>
            </a:r>
          </a:p>
          <a:p>
            <a:r>
              <a:rPr lang="de-DE" dirty="0"/>
              <a:t>Kleineres a =&gt; kleinere Wellenlänge!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25E98B-8821-6B47-BD16-0871DB8CBF5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9131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 unterschiedlich vom a des gesamten Intervalls!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25E98B-8821-6B47-BD16-0871DB8CBF5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97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25E98B-8821-6B47-BD16-0871DB8CBF5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7534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5CCE78-1A13-B840-A84B-B3443269B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A57F08F-DD14-F344-99CB-D4B66E3D6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D84DBB9-F32C-6B45-91C6-0D9EE466E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5941-2F86-E644-B527-D2228456E6C4}" type="datetime1">
              <a:rPr lang="fr-FR" smtClean="0"/>
              <a:t>14/03/2019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7ACFAB5-B7F0-0643-9C62-42B9D4AA2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C1DD17-23E0-BE49-9198-DC1EF850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261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C4696A-2D22-CD4B-A3C6-D193C6108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952F0A0-83D5-5C48-AD65-61BC790DE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E3B791-3D87-C24A-8696-E5F130839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02715-16F4-764A-AC05-F64A7C574977}" type="datetime1">
              <a:rPr lang="fr-FR" smtClean="0"/>
              <a:t>14/03/2019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1D8709-0ADD-B74A-9EF0-32672091C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0642917-AE82-724F-82A1-75BA88778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6896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6565439-3BB4-FD49-BD1D-6792A1AEBE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FC7398-D93E-C147-A74A-CA3D49939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BC97D7-0B51-2C43-A73A-F0F37A56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7135E-0DFB-2A45-BF99-E07B128B4059}" type="datetime1">
              <a:rPr lang="fr-FR" smtClean="0"/>
              <a:t>14/03/2019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4D384F8-3A67-C746-B608-13B96E894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853699-5CFA-7D48-861A-BE4DBCF33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828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227812-A712-5C47-AED3-F4A7E5C2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98F926-29AC-7D4F-9532-187D02D4A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F3C465-728E-8647-B4C8-AFBFE1337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4049B-45BA-0149-980E-A90138850564}" type="datetime1">
              <a:rPr lang="fr-FR" smtClean="0"/>
              <a:t>14/03/2019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AAD6AC-8712-4949-96BC-75B1D0966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Mate Farkas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46297F0-21F0-164F-ACC6-D487B86B5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590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4CC075-899A-D442-A18E-B7EF207F0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9F0A6CC-D530-054C-BF04-B13A7558C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9B4E101-37E5-5944-975D-7CAA8A690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FDB42-90E8-364B-9443-364725576187}" type="datetime1">
              <a:rPr lang="fr-FR" smtClean="0"/>
              <a:t>14/03/2019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EF4C5DB-ED0F-D247-B74D-D4ADEA674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C9987F5-48B0-AB4D-87EA-504093761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5285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93CA79-289C-8949-99CF-E7985A73F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A1F27C-7599-6844-AF93-FC3FEB703E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41EEBD2-9CD8-8C46-86AD-94A7D89CE2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6B18B4-AC95-894A-B899-ADC047A33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9FB80-1A2E-3C41-9DF1-C718E450FC21}" type="datetime1">
              <a:rPr lang="fr-FR" smtClean="0"/>
              <a:t>14/03/2019</a:t>
            </a:fld>
            <a:endParaRPr lang="de-D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2DD369A-C6EB-D143-BFD7-54CED3623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B116FE9-E8E8-B046-B3B6-33FAA23E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6563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F89791-D241-3D49-BBBD-43DB7DD61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73EED2A-B45B-A041-8A63-917A95155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EF3267A-7E99-3142-8111-EB39861C5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54CA6EA-A5D4-2F42-95C1-164F80CEF3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8B9CCAE-1B15-D64B-B1CA-86397CD6A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D61AEA0-E357-B64B-A7EB-35C438DA5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F83C6-829B-4745-AE6F-20A7071C7B75}" type="datetime1">
              <a:rPr lang="fr-FR" smtClean="0"/>
              <a:t>14/03/2019</a:t>
            </a:fld>
            <a:endParaRPr lang="de-D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AE6304D-30EA-F64C-81EC-2DDCEFE08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D3C6448-5657-2340-AB08-A31F2B10F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5886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929C79-D79C-BA45-9C72-E1DCC7A10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DC2B2FC-9E07-8647-B98B-DBC446B92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F6C6A-C439-2C4D-93D1-91983A5B35CE}" type="datetime1">
              <a:rPr lang="fr-FR" smtClean="0"/>
              <a:t>14/03/2019</a:t>
            </a:fld>
            <a:endParaRPr lang="de-D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0B4E1A7-D29F-5542-BA73-AC62D8E2B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030D26-7377-0548-B545-86D700479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4840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89F8A94-B2E4-9742-BB4F-5C3763D9E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D890-B063-8F4F-A3F0-D38265EB15C5}" type="datetime1">
              <a:rPr lang="fr-FR" smtClean="0"/>
              <a:t>14/03/2019</a:t>
            </a:fld>
            <a:endParaRPr lang="de-D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1DB026D-9E7B-BC48-87B3-0C23F5D51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56310EA-33E0-CD4B-A9F0-0C0869D8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109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E00DF3-5934-D748-B908-E9FB8981A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9EAC5A9-B79B-7240-A2A3-A469F16ED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0FC073A-CE36-6C4C-8852-07576B38B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C1FF9FD-65A2-6744-907B-D72533463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71153-8BBC-A144-9B29-CB6FD151B2E2}" type="datetime1">
              <a:rPr lang="fr-FR" smtClean="0"/>
              <a:t>14/03/2019</a:t>
            </a:fld>
            <a:endParaRPr lang="de-D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F3D8344-DFA3-4D46-93E8-1BF5D2739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98F4827-C09E-4548-8307-B8DD0CC27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34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60BFE6-007E-2D49-8B8E-528093BC0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F8AB46E-6F25-504C-9675-9479F8F105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9E8CE1F-25A8-B046-A711-3108E042B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3DD4769-1D1B-2849-A14D-EC4E2C801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11B8-78A5-5B48-BD9B-D4F26E5EFA41}" type="datetime1">
              <a:rPr lang="fr-FR" smtClean="0"/>
              <a:t>14/03/2019</a:t>
            </a:fld>
            <a:endParaRPr lang="de-D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2059562-F20B-444D-B71A-2332CA63F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C47FAC-E175-CD42-B710-BA4B8CFA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0847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BCCD30C-C2AE-1343-980D-80B92777B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C1C6296-0BFB-2C49-ABA9-255DC9357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28CF41-3C55-E643-9FDE-59FAD16E5C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D1260-BCD8-2945-B565-FDE7B5523E45}" type="datetime1">
              <a:rPr lang="fr-FR" smtClean="0"/>
              <a:t>14/03/2019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504409-F36C-0847-A885-FEA77E411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Mate Farkas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DEC7155-4C91-8B41-8A21-010B61FFA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38F7F-807B-D042-ACE6-123EF869BD5D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0952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9AEC77-6CBB-9C40-8FBC-14CAF77DDB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Michelson-Interferometer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7BC05B0-4F97-C24E-8A70-653CBAF3EF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David Bertram, David Hasler, Maria Spethmann und </a:t>
            </a:r>
            <a:r>
              <a:rPr lang="de-DE" b="1" dirty="0"/>
              <a:t>Mate Farkas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7649803-02FE-BE45-AB24-526CE71C6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721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F9AC1E-16EA-6744-9BFC-AADB3300F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Druckabhängigkeit von </a:t>
            </a:r>
            <a:r>
              <a:rPr lang="de-DE" dirty="0" err="1"/>
              <a:t>n</a:t>
            </a:r>
            <a:r>
              <a:rPr lang="de-DE" baseline="-25000" dirty="0" err="1"/>
              <a:t>Luft</a:t>
            </a:r>
            <a:endParaRPr lang="de-DE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C6457D7-6E94-1C45-964B-98BC57C663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Gruppe 1:</a:t>
            </a:r>
          </a:p>
          <a:p>
            <a:pPr lvl="1"/>
            <a:r>
              <a:rPr lang="de-DE" dirty="0"/>
              <a:t>15 </a:t>
            </a:r>
            <a:r>
              <a:rPr lang="de-DE" dirty="0" err="1"/>
              <a:t>Messsungen</a:t>
            </a:r>
            <a:endParaRPr lang="de-DE" dirty="0"/>
          </a:p>
          <a:p>
            <a:pPr lvl="1"/>
            <a:r>
              <a:rPr lang="de-DE" dirty="0"/>
              <a:t>Mittelung, danach Regression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411E083-31E9-B84A-A296-5EC6D0293C9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Gruppe 2:</a:t>
            </a:r>
          </a:p>
          <a:p>
            <a:pPr lvl="1"/>
            <a:r>
              <a:rPr lang="de-DE" dirty="0"/>
              <a:t>7 Messungen</a:t>
            </a:r>
          </a:p>
          <a:p>
            <a:pPr lvl="1"/>
            <a:r>
              <a:rPr lang="de-DE" dirty="0"/>
              <a:t>Regression, danach Mittelung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E32F95-B45B-A543-B4D2-BEDE3BF0F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Mate Farkas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E6E2C8-EFD3-A94A-A2EC-7FB396BCC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10</a:t>
            </a:fld>
            <a:endParaRPr lang="de-DE"/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51056F94-7734-0341-9B1C-1CC808814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778503"/>
              </p:ext>
            </p:extLst>
          </p:nvPr>
        </p:nvGraphicFramePr>
        <p:xfrm>
          <a:off x="6964277" y="3172328"/>
          <a:ext cx="3943717" cy="2438400"/>
        </p:xfrm>
        <a:graphic>
          <a:graphicData uri="http://schemas.openxmlformats.org/drawingml/2006/table">
            <a:tbl>
              <a:tblPr/>
              <a:tblGrid>
                <a:gridCol w="771843">
                  <a:extLst>
                    <a:ext uri="{9D8B030D-6E8A-4147-A177-3AD203B41FA5}">
                      <a16:colId xmlns:a16="http://schemas.microsoft.com/office/drawing/2014/main" val="1516187116"/>
                    </a:ext>
                  </a:extLst>
                </a:gridCol>
                <a:gridCol w="1086168">
                  <a:extLst>
                    <a:ext uri="{9D8B030D-6E8A-4147-A177-3AD203B41FA5}">
                      <a16:colId xmlns:a16="http://schemas.microsoft.com/office/drawing/2014/main" val="2695091344"/>
                    </a:ext>
                  </a:extLst>
                </a:gridCol>
                <a:gridCol w="2085706">
                  <a:extLst>
                    <a:ext uri="{9D8B030D-6E8A-4147-A177-3AD203B41FA5}">
                      <a16:colId xmlns:a16="http://schemas.microsoft.com/office/drawing/2014/main" val="123106714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l-GR" sz="1400" dirty="0">
                          <a:effectLst/>
                          <a:latin typeface="CMMI12"/>
                        </a:rPr>
                        <a:t>χ</a:t>
                      </a:r>
                      <a:r>
                        <a:rPr lang="el-GR" sz="1400" dirty="0">
                          <a:effectLst/>
                          <a:latin typeface="CMR8"/>
                        </a:rPr>
                        <a:t>2</a:t>
                      </a:r>
                      <a:r>
                        <a:rPr lang="el-GR" sz="1400" dirty="0">
                          <a:effectLst/>
                          <a:latin typeface="CMMI12"/>
                        </a:rPr>
                        <a:t>/</a:t>
                      </a:r>
                      <a:r>
                        <a:rPr lang="fr-FR" sz="1400" dirty="0" err="1">
                          <a:effectLst/>
                          <a:latin typeface="CMMI12"/>
                        </a:rPr>
                        <a:t>ndf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SFRM1200"/>
                        </a:rPr>
                        <a:t>a [</a:t>
                      </a:r>
                      <a:r>
                        <a:rPr lang="fr-FR" sz="1400" dirty="0" err="1">
                          <a:effectLst/>
                          <a:latin typeface="SFRM1200"/>
                        </a:rPr>
                        <a:t>hPa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]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CMR12"/>
                        </a:rPr>
                        <a:t>∆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n/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∆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P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[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10</a:t>
                      </a:r>
                      <a:r>
                        <a:rPr lang="fr-FR" sz="1400" baseline="30000" dirty="0">
                          <a:effectLst/>
                          <a:latin typeface="CMSY8"/>
                        </a:rPr>
                        <a:t>-7</a:t>
                      </a:r>
                      <a:r>
                        <a:rPr lang="fr-FR" sz="1400" dirty="0">
                          <a:effectLst/>
                          <a:latin typeface="CMR8"/>
                        </a:rPr>
                        <a:t>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/</a:t>
                      </a:r>
                      <a:r>
                        <a:rPr lang="fr-FR" sz="1400" dirty="0" err="1">
                          <a:effectLst/>
                          <a:latin typeface="SFRM1200"/>
                        </a:rPr>
                        <a:t>hPa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]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87896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1.56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CMR12"/>
                        </a:rPr>
                        <a:t>97</a:t>
                      </a:r>
                      <a:r>
                        <a:rPr lang="fr-FR" sz="140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>
                          <a:effectLst/>
                          <a:latin typeface="CMR12"/>
                        </a:rPr>
                        <a:t>0 </a:t>
                      </a:r>
                      <a:r>
                        <a:rPr lang="fr-FR" sz="140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>
                          <a:effectLst/>
                          <a:latin typeface="CMR12"/>
                        </a:rPr>
                        <a:t>1</a:t>
                      </a:r>
                      <a:r>
                        <a:rPr lang="fr-FR" sz="140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>
                          <a:effectLst/>
                          <a:latin typeface="CMR12"/>
                        </a:rPr>
                        <a:t>5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effectLst/>
                          <a:latin typeface="SFRM1200"/>
                        </a:rPr>
                        <a:t>2.726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0.043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0.036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42030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1.35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CMR12"/>
                        </a:rPr>
                        <a:t>99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7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1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6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effectLst/>
                          <a:latin typeface="SFRM1200"/>
                        </a:rPr>
                        <a:t>2.650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0.042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</a:t>
                      </a:r>
                      <a:r>
                        <a:rPr lang="fr-FR" sz="1400" dirty="0">
                          <a:effectLst/>
                          <a:latin typeface="+mn-lt"/>
                        </a:rPr>
                        <a:t>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0.035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61781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1.26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CMR12"/>
                        </a:rPr>
                        <a:t>95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4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1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5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effectLst/>
                          <a:latin typeface="SFRM1200"/>
                        </a:rPr>
                        <a:t>2.771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0.044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0.037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4610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0.29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CMR12"/>
                        </a:rPr>
                        <a:t>97</a:t>
                      </a:r>
                      <a:r>
                        <a:rPr lang="fr-FR" sz="140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>
                          <a:effectLst/>
                          <a:latin typeface="CMR12"/>
                        </a:rPr>
                        <a:t>1 </a:t>
                      </a:r>
                      <a:r>
                        <a:rPr lang="fr-FR" sz="140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>
                          <a:effectLst/>
                          <a:latin typeface="CMR12"/>
                        </a:rPr>
                        <a:t>1</a:t>
                      </a:r>
                      <a:r>
                        <a:rPr lang="fr-FR" sz="140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>
                          <a:effectLst/>
                          <a:latin typeface="CMR12"/>
                        </a:rPr>
                        <a:t>3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SFRM1200"/>
                        </a:rPr>
                        <a:t>2.721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0.036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0.036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62207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0.90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CMR12"/>
                        </a:rPr>
                        <a:t>96</a:t>
                      </a:r>
                      <a:r>
                        <a:rPr lang="fr-FR" sz="140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>
                          <a:effectLst/>
                          <a:latin typeface="CMR12"/>
                        </a:rPr>
                        <a:t>2 </a:t>
                      </a:r>
                      <a:r>
                        <a:rPr lang="fr-FR" sz="140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>
                          <a:effectLst/>
                          <a:latin typeface="CMR12"/>
                        </a:rPr>
                        <a:t>1</a:t>
                      </a:r>
                      <a:r>
                        <a:rPr lang="fr-FR" sz="140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>
                          <a:effectLst/>
                          <a:latin typeface="CMR12"/>
                        </a:rPr>
                        <a:t>5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effectLst/>
                          <a:latin typeface="SFRM1200"/>
                        </a:rPr>
                        <a:t>2.748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0.043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0.036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4028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0.78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CMR12"/>
                        </a:rPr>
                        <a:t>97</a:t>
                      </a:r>
                      <a:r>
                        <a:rPr lang="fr-FR" sz="140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>
                          <a:effectLst/>
                          <a:latin typeface="CMR12"/>
                        </a:rPr>
                        <a:t>0 </a:t>
                      </a:r>
                      <a:r>
                        <a:rPr lang="fr-FR" sz="140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>
                          <a:effectLst/>
                          <a:latin typeface="CMR12"/>
                        </a:rPr>
                        <a:t>1</a:t>
                      </a:r>
                      <a:r>
                        <a:rPr lang="fr-FR" sz="140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>
                          <a:effectLst/>
                          <a:latin typeface="CMR12"/>
                        </a:rPr>
                        <a:t>3 </a:t>
                      </a:r>
                      <a:endParaRPr lang="fr-FR" sz="140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SFRM1200"/>
                        </a:rPr>
                        <a:t>2.725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0.036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0.036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636962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SFRM1200"/>
                        </a:rPr>
                        <a:t>1.23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CMR12"/>
                        </a:rPr>
                        <a:t>97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6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1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5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dirty="0">
                          <a:effectLst/>
                          <a:latin typeface="SFRM1200"/>
                        </a:rPr>
                        <a:t>2.708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0.043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0.036 </a:t>
                      </a:r>
                      <a:endParaRPr lang="fr-FR" sz="1400" dirty="0">
                        <a:effectLst/>
                      </a:endParaRPr>
                    </a:p>
                  </a:txBody>
                  <a:tcPr anchor="ctr">
                    <a:lnL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05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685435"/>
                  </a:ext>
                </a:extLst>
              </a:tr>
            </a:tbl>
          </a:graphicData>
        </a:graphic>
      </p:graphicFrame>
      <p:pic>
        <p:nvPicPr>
          <p:cNvPr id="14" name="Image 13">
            <a:extLst>
              <a:ext uri="{FF2B5EF4-FFF2-40B4-BE49-F238E27FC236}">
                <a16:creationId xmlns:a16="http://schemas.microsoft.com/office/drawing/2014/main" id="{760B27B3-D9A7-E640-9F76-83973DD16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992" y="3200520"/>
            <a:ext cx="3175479" cy="2269837"/>
          </a:xfrm>
          <a:prstGeom prst="rect">
            <a:avLst/>
          </a:prstGeom>
        </p:spPr>
      </p:pic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34C9C2B6-5641-7143-AC1A-2D3A35B66E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42"/>
          <a:stretch/>
        </p:blipFill>
        <p:spPr>
          <a:xfrm>
            <a:off x="180425" y="3200521"/>
            <a:ext cx="3362903" cy="22698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56F6E235-3BF7-D140-A3CC-9292ECD1A73D}"/>
                  </a:ext>
                </a:extLst>
              </p:cNvPr>
              <p:cNvSpPr txBox="1"/>
              <p:nvPr/>
            </p:nvSpPr>
            <p:spPr>
              <a:xfrm>
                <a:off x="838200" y="5789272"/>
                <a:ext cx="4412170" cy="5670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DE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de-DE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m:rPr>
                          <m:nor/>
                        </m:rPr>
                        <a:rPr lang="de-DE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= (</m:t>
                      </m:r>
                      <m:r>
                        <m:rPr>
                          <m:nor/>
                        </m:rPr>
                        <a:rPr lang="fr-FR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2.723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±0.007±0.001 )⋅</m:t>
                      </m:r>
                      <m:sSup>
                        <m:sSupPr>
                          <m:ctrlPr>
                            <a:rPr lang="fr-F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fr-FR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−7</m:t>
                          </m:r>
                        </m:sup>
                      </m:sSup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h𝑃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fr-FR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56F6E235-3BF7-D140-A3CC-9292ECD1A7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789272"/>
                <a:ext cx="4412170" cy="567078"/>
              </a:xfrm>
              <a:prstGeom prst="rect">
                <a:avLst/>
              </a:prstGeom>
              <a:blipFill>
                <a:blip r:embed="rId4"/>
                <a:stretch>
                  <a:fillRect l="-862" t="-6667" b="-111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ZoneTexte 21">
                <a:extLst>
                  <a:ext uri="{FF2B5EF4-FFF2-40B4-BE49-F238E27FC236}">
                    <a16:creationId xmlns:a16="http://schemas.microsoft.com/office/drawing/2014/main" id="{FB7D8DA9-66F0-3747-B2F4-1CDE22A4F550}"/>
                  </a:ext>
                </a:extLst>
              </p:cNvPr>
              <p:cNvSpPr txBox="1"/>
              <p:nvPr/>
            </p:nvSpPr>
            <p:spPr>
              <a:xfrm>
                <a:off x="6677575" y="5744822"/>
                <a:ext cx="4360874" cy="5670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DE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de-DE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Δ</m:t>
                          </m:r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m:rPr>
                          <m:nor/>
                        </m:rPr>
                        <a:rPr lang="de-DE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=</m:t>
                      </m:r>
                      <m:r>
                        <m:rPr>
                          <m:nor/>
                        </m:rPr>
                        <a:rPr lang="fr-FR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(2.721</m:t>
                      </m:r>
                      <m:r>
                        <m:rPr>
                          <m:nor/>
                        </m:rPr>
                        <a:rPr lang="de-DE" b="0" i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de-DE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r>
                        <m:rPr>
                          <m:nor/>
                        </m:rPr>
                        <a:rPr lang="fr-FR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0.015</m:t>
                      </m:r>
                      <m:r>
                        <a:rPr lang="de-DE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r>
                        <m:rPr>
                          <m:nor/>
                        </m:rPr>
                        <a:rPr lang="fr-FR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0.037)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fr-F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fr-FR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−7</m:t>
                          </m:r>
                        </m:sup>
                      </m:sSup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h𝑃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fr-FR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" name="ZoneTexte 21">
                <a:extLst>
                  <a:ext uri="{FF2B5EF4-FFF2-40B4-BE49-F238E27FC236}">
                    <a16:creationId xmlns:a16="http://schemas.microsoft.com/office/drawing/2014/main" id="{FB7D8DA9-66F0-3747-B2F4-1CDE22A4F5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7575" y="5744822"/>
                <a:ext cx="4360874" cy="567078"/>
              </a:xfrm>
              <a:prstGeom prst="rect">
                <a:avLst/>
              </a:prstGeom>
              <a:blipFill>
                <a:blip r:embed="rId5"/>
                <a:stretch>
                  <a:fillRect l="-872" t="-2174" b="-1304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7600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F9AC1E-16EA-6744-9BFC-AADB3300F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BC6457D7-6E94-1C45-964B-98BC57C663B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721894" y="1825625"/>
                <a:ext cx="5566612" cy="4351338"/>
              </a:xfrm>
            </p:spPr>
            <p:txBody>
              <a:bodyPr>
                <a:normAutofit/>
              </a:bodyPr>
              <a:lstStyle/>
              <a:p>
                <a:r>
                  <a:rPr lang="de-DE" dirty="0"/>
                  <a:t>Gruppe 1:</a:t>
                </a:r>
              </a:p>
              <a:p>
                <a:pPr lvl="1"/>
                <a:r>
                  <a:rPr lang="de-DE" sz="2000" dirty="0"/>
                  <a:t>Wellenlängenbestimmung: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de-DE" sz="18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de-DE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800" i="1">
                            <a:latin typeface="Cambria Math" panose="02040503050406030204" pitchFamily="18" charset="0"/>
                          </a:rPr>
                          <m:t>516.617±9.</m:t>
                        </m:r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754</m:t>
                        </m:r>
                      </m:e>
                    </m:d>
                    <m:r>
                      <a:rPr lang="de-DE" sz="1800" i="1">
                        <a:latin typeface="Cambria Math" panose="02040503050406030204" pitchFamily="18" charset="0"/>
                      </a:rPr>
                      <m:t>𝑛𝑚</m:t>
                    </m:r>
                  </m:oMath>
                </a14:m>
                <a:endParaRPr lang="de-DE" sz="1800" i="1" dirty="0">
                  <a:latin typeface="Cambria Math" panose="020405030504060302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𝐸𝑊</m:t>
                        </m:r>
                      </m:sub>
                    </m:sSub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de-DE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532</m:t>
                    </m:r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𝑛𝑚</m:t>
                    </m:r>
                    <m:r>
                      <a:rPr lang="de-DE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−1.6</m:t>
                    </m:r>
                    <m:r>
                      <a:rPr lang="de-DE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de-DE" sz="1400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endParaRPr lang="de-DE" sz="2000" dirty="0"/>
              </a:p>
              <a:p>
                <a:pPr lvl="1"/>
                <a:r>
                  <a:rPr lang="de-DE" sz="2000" dirty="0"/>
                  <a:t>Druckabhängigkeit:</a:t>
                </a:r>
              </a:p>
              <a:p>
                <a:pPr marL="457200" lvl="1" indent="0">
                  <a:buNone/>
                </a:pPr>
                <a:r>
                  <a:rPr lang="de-DE" sz="1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m:rPr>
                        <m:nor/>
                      </m:rPr>
                      <a:rPr lang="de-DE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 (</m:t>
                    </m:r>
                    <m:r>
                      <m:rPr>
                        <m:nor/>
                      </m:rPr>
                      <a:rPr lang="fr-FR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2.723</m:t>
                    </m:r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±0.007 )⋅</m:t>
                    </m:r>
                    <m:sSup>
                      <m:sSupPr>
                        <m:ctrlPr>
                          <a:rPr lang="fr-F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fr-FR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−7</m:t>
                        </m:r>
                      </m:sup>
                    </m:sSup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h𝑃</m:t>
                    </m:r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de-DE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lnSpc>
                    <a:spcPct val="100000"/>
                  </a:lnSpc>
                  <a:buNone/>
                </a:pPr>
                <a:r>
                  <a:rPr lang="de-DE" sz="1800" b="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f>
                          <m:fPr>
                            <m:ctrlPr>
                              <a:rPr lang="de-DE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de-DE" sz="1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de-DE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de-DE" sz="18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de-DE" sz="18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den>
                        </m:f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  <m: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=632.8</m:t>
                        </m:r>
                        <m: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𝑛𝑚</m:t>
                        </m:r>
                      </m:sub>
                    </m:sSub>
                    <m:r>
                      <a:rPr lang="de-DE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fr-FR" sz="18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2.655 · </m:t>
                    </m:r>
                    <m:sSup>
                      <m:sSupPr>
                        <m:ctrlPr>
                          <a:rPr lang="fr-FR" sz="180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fr-FR" sz="18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de-DE" sz="18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−7</m:t>
                        </m:r>
                      </m:sup>
                    </m:sSup>
                    <m:r>
                      <a:rPr lang="de-DE" sz="1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DE" sz="1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h𝑃</m:t>
                    </m:r>
                    <m:sSup>
                      <m:sSupPr>
                        <m:ctrlPr>
                          <a:rPr lang="de-DE" sz="18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de-DE" sz="18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de-DE" sz="1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−9.7</m:t>
                    </m:r>
                    <m:r>
                      <a:rPr lang="de-DE" sz="1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fr-FR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endParaRPr lang="de-DE" sz="2000" dirty="0"/>
              </a:p>
              <a:p>
                <a:pPr marL="457200" lvl="1" indent="0">
                  <a:buNone/>
                </a:pPr>
                <a:endParaRPr lang="de-DE" sz="2000" dirty="0"/>
              </a:p>
            </p:txBody>
          </p:sp>
        </mc:Choice>
        <mc:Fallback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BC6457D7-6E94-1C45-964B-98BC57C663B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721894" y="1825625"/>
                <a:ext cx="5566612" cy="4351338"/>
              </a:xfrm>
              <a:blipFill>
                <a:blip r:embed="rId2"/>
                <a:stretch>
                  <a:fillRect l="-1822" t="-263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Espace réservé du contenu 3">
                <a:extLst>
                  <a:ext uri="{FF2B5EF4-FFF2-40B4-BE49-F238E27FC236}">
                    <a16:creationId xmlns:a16="http://schemas.microsoft.com/office/drawing/2014/main" id="{3411E083-31E9-B84A-A296-5EC6D0293C9B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288506" y="1825625"/>
                <a:ext cx="5181600" cy="4351338"/>
              </a:xfrm>
            </p:spPr>
            <p:txBody>
              <a:bodyPr>
                <a:normAutofit/>
              </a:bodyPr>
              <a:lstStyle/>
              <a:p>
                <a:r>
                  <a:rPr lang="de-DE" dirty="0"/>
                  <a:t>Gruppe 2:</a:t>
                </a:r>
              </a:p>
              <a:p>
                <a:pPr lvl="1"/>
                <a:r>
                  <a:rPr lang="de-DE" sz="2000" dirty="0"/>
                  <a:t>Wellenlängenbestimmung: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m:rPr>
                        <m:nor/>
                      </m:rPr>
                      <a:rPr lang="de-DE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 </m:t>
                    </m:r>
                    <m:r>
                      <m:rPr>
                        <m:nor/>
                      </m:rPr>
                      <a:rPr lang="el-GR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(528.7</m:t>
                    </m:r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m:rPr>
                        <m:nor/>
                      </m:rPr>
                      <a:rPr lang="el-GR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7.0)</m:t>
                    </m:r>
                    <m:r>
                      <m:rPr>
                        <m:nor/>
                      </m:rPr>
                      <a:rPr lang="de-DE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fr-FR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nm</m:t>
                    </m:r>
                    <m:r>
                      <m:rPr>
                        <m:nor/>
                      </m:rPr>
                      <a:rPr lang="fr-FR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fr-FR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𝐸𝑊</m:t>
                        </m:r>
                      </m:sub>
                    </m:sSub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=532 </m:t>
                    </m:r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𝑛𝑚</m:t>
                    </m:r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−1</m:t>
                    </m:r>
                    <m:r>
                      <a:rPr lang="de-DE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endParaRPr lang="fr-FR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endParaRPr lang="fr-FR" sz="2000" dirty="0"/>
              </a:p>
              <a:p>
                <a:pPr lvl="1"/>
                <a:r>
                  <a:rPr lang="de-DE" sz="2000" dirty="0"/>
                  <a:t>Druckabhängigkeit</a:t>
                </a:r>
                <a:endParaRPr lang="fr-FR" sz="2000" dirty="0"/>
              </a:p>
              <a:p>
                <a:pPr marL="457200" lvl="1" indent="0">
                  <a:buNone/>
                </a:pPr>
                <a:r>
                  <a:rPr lang="de-DE" sz="18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m:rPr>
                        <m:nor/>
                      </m:rPr>
                      <a:rPr lang="de-DE" sz="18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</m:t>
                    </m:r>
                    <m:r>
                      <m:rPr>
                        <m:nor/>
                      </m:rPr>
                      <a:rPr lang="fr-FR" sz="18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(2.721</m:t>
                    </m:r>
                    <m:r>
                      <m:rPr>
                        <m:nor/>
                      </m:rPr>
                      <a:rPr lang="de-DE" sz="18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DE" sz="1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m:rPr>
                        <m:nor/>
                      </m:rPr>
                      <a:rPr lang="fr-FR" sz="18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0.0</m:t>
                    </m:r>
                    <m:r>
                      <m:rPr>
                        <m:nor/>
                      </m:rPr>
                      <a:rPr lang="de-DE" sz="18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40</m:t>
                    </m:r>
                    <m:r>
                      <m:rPr>
                        <m:nor/>
                      </m:rPr>
                      <a:rPr lang="fr-FR" sz="1800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fr-FR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fr-FR" sz="18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−7</m:t>
                        </m:r>
                      </m:sup>
                    </m:sSup>
                    <m:r>
                      <a:rPr lang="de-DE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h𝑃</m:t>
                    </m:r>
                    <m:sSup>
                      <m:sSupPr>
                        <m:ctrlP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de-DE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fr-FR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lvl="1" indent="0">
                  <a:lnSpc>
                    <a:spcPct val="11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f>
                            <m:fPr>
                              <m:ctrlPr>
                                <a:rPr lang="de-DE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de-DE" sz="18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de-DE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de-DE" sz="180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Δ</m:t>
                              </m:r>
                              <m:r>
                                <a:rPr lang="de-DE" sz="1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den>
                          </m:f>
                        </m:e>
                        <m:sub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=632.8</m:t>
                          </m:r>
                          <m:r>
                            <a:rPr lang="de-DE" sz="1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𝑛𝑚</m:t>
                          </m:r>
                        </m:sub>
                      </m:sSub>
                      <m:r>
                        <a:rPr lang="de-DE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fr-FR" sz="18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2.655 · </m:t>
                      </m:r>
                      <m:sSup>
                        <m:sSupPr>
                          <m:ctrlPr>
                            <a:rPr lang="fr-FR" sz="18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fr-FR" sz="1800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de-DE" sz="18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−7</m:t>
                          </m:r>
                        </m:sup>
                      </m:sSup>
                      <m:r>
                        <a:rPr lang="de-DE" sz="18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h𝑃</m:t>
                      </m:r>
                      <m:sSup>
                        <m:sSupPr>
                          <m:ctrlPr>
                            <a:rPr lang="de-DE" sz="18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18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de-DE" sz="18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de-DE" sz="1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−1.6</m:t>
                      </m:r>
                      <m:r>
                        <a:rPr lang="de-DE" sz="1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fr-FR" sz="18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4" name="Espace réservé du contenu 3">
                <a:extLst>
                  <a:ext uri="{FF2B5EF4-FFF2-40B4-BE49-F238E27FC236}">
                    <a16:creationId xmlns:a16="http://schemas.microsoft.com/office/drawing/2014/main" id="{3411E083-31E9-B84A-A296-5EC6D0293C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288506" y="1825625"/>
                <a:ext cx="5181600" cy="4351338"/>
              </a:xfrm>
              <a:blipFill>
                <a:blip r:embed="rId3"/>
                <a:stretch>
                  <a:fillRect l="-1956" t="-263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E32F95-B45B-A543-B4D2-BEDE3BF0F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Mate Farkas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E6E2C8-EFD3-A94A-A2EC-7FB396BCC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934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1038F5-64AA-2F45-807B-D3829B5A4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Wellenlängenbestimmung - Grundlagen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411502-A519-2544-9409-324299A70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/>
              <a:t>Laserstrahl wird in zwei Teilstrahlen S1 und S2 aufgeteilt: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2A3FA2A-D3CB-874D-8C53-967403B69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  <a:endParaRPr lang="de-DE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513748E-ABFC-814C-B689-D1A54295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2</a:t>
            </a:fld>
            <a:endParaRPr lang="de-DE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91D3B94-FA8F-1242-92F5-9971D18A3A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5" t="6321" r="4610"/>
          <a:stretch/>
        </p:blipFill>
        <p:spPr>
          <a:xfrm>
            <a:off x="838200" y="2374900"/>
            <a:ext cx="4351867" cy="41640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9A265F67-A28E-9345-B8BC-1DFC1E47A16E}"/>
                  </a:ext>
                </a:extLst>
              </p:cNvPr>
              <p:cNvSpPr txBox="1"/>
              <p:nvPr/>
            </p:nvSpPr>
            <p:spPr>
              <a:xfrm>
                <a:off x="5435601" y="2374900"/>
                <a:ext cx="634999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400" dirty="0"/>
                  <a:t>S1 und S2 werden zusammengeführt:</a:t>
                </a:r>
              </a:p>
              <a:p>
                <a:r>
                  <a:rPr lang="de-DE" sz="2400" dirty="0">
                    <a:ea typeface="Cambria Math" panose="02040503050406030204" pitchFamily="18" charset="0"/>
                  </a:rPr>
                  <a:t>Gangunterschied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+∆</m:t>
                    </m:r>
                    <m:sSub>
                      <m:sSubPr>
                        <m:ctrlP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de-D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de-DE" sz="2400" dirty="0"/>
                  <a:t> Interferenz am S</a:t>
                </a:r>
              </a:p>
              <a:p>
                <a:endParaRPr lang="de-DE" sz="2400" dirty="0"/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9A265F67-A28E-9345-B8BC-1DFC1E47A1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5601" y="2374900"/>
                <a:ext cx="6349998" cy="1200329"/>
              </a:xfrm>
              <a:prstGeom prst="rect">
                <a:avLst/>
              </a:prstGeom>
              <a:blipFill>
                <a:blip r:embed="rId5"/>
                <a:stretch>
                  <a:fillRect l="-1397" t="-416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Image 10">
            <a:extLst>
              <a:ext uri="{FF2B5EF4-FFF2-40B4-BE49-F238E27FC236}">
                <a16:creationId xmlns:a16="http://schemas.microsoft.com/office/drawing/2014/main" id="{963DBD75-77E1-C44E-B463-66E97210B3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9683" y="3595159"/>
            <a:ext cx="2324100" cy="2565400"/>
          </a:xfrm>
          <a:prstGeom prst="rect">
            <a:avLst/>
          </a:prstGeom>
        </p:spPr>
      </p:pic>
      <p:pic>
        <p:nvPicPr>
          <p:cNvPr id="14" name="Image 13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E52C47BB-3540-6041-ACBA-202B5D377D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1190" y="2359555"/>
            <a:ext cx="2856693" cy="39814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6C05D52B-FAF3-824F-B27E-B26125ABA73E}"/>
                  </a:ext>
                </a:extLst>
              </p:cNvPr>
              <p:cNvSpPr txBox="1"/>
              <p:nvPr/>
            </p:nvSpPr>
            <p:spPr>
              <a:xfrm>
                <a:off x="7896842" y="4001294"/>
                <a:ext cx="3900491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𝑑𝑐𝑜𝑠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,  (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sz="2000" b="0" i="1" smtClean="0">
                          <a:latin typeface="Cambria Math" panose="02040503050406030204" pitchFamily="18" charset="0"/>
                        </a:rPr>
                        <m:t>=0,1,2,3…)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6C05D52B-FAF3-824F-B27E-B26125ABA7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6842" y="4001294"/>
                <a:ext cx="3900491" cy="307777"/>
              </a:xfrm>
              <a:prstGeom prst="rect">
                <a:avLst/>
              </a:prstGeom>
              <a:blipFill>
                <a:blip r:embed="rId8"/>
                <a:stretch>
                  <a:fillRect l="-974" r="-1623" b="-32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ZoneTexte 16">
            <a:extLst>
              <a:ext uri="{FF2B5EF4-FFF2-40B4-BE49-F238E27FC236}">
                <a16:creationId xmlns:a16="http://schemas.microsoft.com/office/drawing/2014/main" id="{292A4616-87E5-D64F-821D-C9FFEBF6F7BB}"/>
              </a:ext>
            </a:extLst>
          </p:cNvPr>
          <p:cNvSpPr txBox="1"/>
          <p:nvPr/>
        </p:nvSpPr>
        <p:spPr>
          <a:xfrm>
            <a:off x="7851266" y="3474832"/>
            <a:ext cx="4389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Bedingung für Intensitätsmaxima: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88992A49-4164-0940-9EB5-03E31A404688}"/>
                  </a:ext>
                </a:extLst>
              </p:cNvPr>
              <p:cNvSpPr txBox="1"/>
              <p:nvPr/>
            </p:nvSpPr>
            <p:spPr>
              <a:xfrm>
                <a:off x="8610600" y="4901823"/>
                <a:ext cx="2376741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⇒2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=∆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88992A49-4164-0940-9EB5-03E31A4046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0600" y="4901823"/>
                <a:ext cx="2376741" cy="430887"/>
              </a:xfrm>
              <a:prstGeom prst="rect">
                <a:avLst/>
              </a:prstGeom>
              <a:blipFill>
                <a:blip r:embed="rId9"/>
                <a:stretch>
                  <a:fillRect l="-1596" t="-5714" r="-5319" b="-342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7426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9412EC-98F8-B649-A908-64D4F104C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Wellenlängenbestimmung - Aufbau</a:t>
            </a:r>
          </a:p>
        </p:txBody>
      </p:sp>
      <p:pic>
        <p:nvPicPr>
          <p:cNvPr id="7" name="Espace réservé du contenu 6" descr="Une image contenant intérieur, noir&#10;&#10;Description générée automatiquement">
            <a:extLst>
              <a:ext uri="{FF2B5EF4-FFF2-40B4-BE49-F238E27FC236}">
                <a16:creationId xmlns:a16="http://schemas.microsoft.com/office/drawing/2014/main" id="{221D4B45-0201-BC4E-80E6-CEDDFB72D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6100" y="1847850"/>
            <a:ext cx="5739799" cy="4351338"/>
          </a:xfr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BF710F3-7428-7440-9AFE-757688B07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  <a:endParaRPr lang="de-DE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1757B8A-C9FE-924E-AF42-C4CC21BAC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2642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F52068-D533-CC48-B2D6-B3A9AAE2B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Wellenlängenbestimmung – Kalibrierung – G1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3878BB38-D59A-4741-848A-EA57B8C33F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Abzählen der Ringe im Bereich s=7mm-8.6mm, bei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=632.8 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𝑛𝑚</m:t>
                    </m:r>
                  </m:oMath>
                </a14:m>
                <a:endParaRPr lang="de-DE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de-DE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de-D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/2⇒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m:rPr>
                        <m:nor/>
                      </m:rPr>
                      <a:rPr lang="de-DE" b="0" i="0" smtClean="0">
                        <a:latin typeface="Cambria Math" panose="02040503050406030204" pitchFamily="18" charset="0"/>
                      </a:rPr>
                      <m:t>mit</m:t>
                    </m:r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b="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de-DE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dirty="0" smtClean="0"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r>
                          <a:rPr lang="de-DE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de-DE" b="0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de-DE" dirty="0"/>
              </a:p>
              <a:p>
                <a:r>
                  <a:rPr lang="de-DE" dirty="0"/>
                  <a:t>2 Messungen – Mittelwert: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de-DE" dirty="0" smtClean="0">
                        <a:latin typeface="Cambria Math" panose="02040503050406030204" pitchFamily="18" charset="0"/>
                      </a:rPr>
                      <m:t>k</m:t>
                    </m:r>
                    <m:r>
                      <m:rPr>
                        <m:nor/>
                      </m:rPr>
                      <a:rPr lang="de-DE" dirty="0" smtClean="0"/>
                      <m:t> = </m:t>
                    </m:r>
                    <m:r>
                      <m:rPr>
                        <m:nor/>
                      </m:rPr>
                      <a:rPr lang="fr-FR" dirty="0" smtClean="0">
                        <a:latin typeface="CMR12"/>
                      </a:rPr>
                      <m:t>0</m:t>
                    </m:r>
                    <m:r>
                      <m:rPr>
                        <m:nor/>
                      </m:rPr>
                      <a:rPr lang="fr-FR" dirty="0" smtClean="0">
                        <a:latin typeface="CMMI12"/>
                      </a:rPr>
                      <m:t>.</m:t>
                    </m:r>
                    <m:r>
                      <m:rPr>
                        <m:nor/>
                      </m:rPr>
                      <a:rPr lang="fr-FR" dirty="0" smtClean="0">
                        <a:latin typeface="CMR12"/>
                      </a:rPr>
                      <m:t>0442</m:t>
                    </m:r>
                    <m:r>
                      <m:rPr>
                        <m:nor/>
                      </m:rPr>
                      <a:rPr lang="de-DE" i="0" dirty="0" smtClean="0">
                        <a:latin typeface="CMR12"/>
                      </a:rPr>
                      <m:t> </m:t>
                    </m:r>
                    <m:r>
                      <a:rPr lang="fr-FR" b="0" i="1" dirty="0" smtClean="0">
                        <a:latin typeface="Cambria Math" panose="02040503050406030204" pitchFamily="18" charset="0"/>
                      </a:rPr>
                      <m:t>±</m:t>
                    </m:r>
                    <m:r>
                      <m:rPr>
                        <m:nor/>
                      </m:rPr>
                      <a:rPr lang="fr-FR" dirty="0" smtClean="0">
                        <a:latin typeface="CMR12"/>
                      </a:rPr>
                      <m:t>0</m:t>
                    </m:r>
                    <m:r>
                      <m:rPr>
                        <m:nor/>
                      </m:rPr>
                      <a:rPr lang="fr-FR" dirty="0" smtClean="0">
                        <a:latin typeface="CMMI12"/>
                      </a:rPr>
                      <m:t>.</m:t>
                    </m:r>
                    <m:r>
                      <m:rPr>
                        <m:nor/>
                      </m:rPr>
                      <a:rPr lang="fr-FR" dirty="0" smtClean="0">
                        <a:latin typeface="CMR12"/>
                      </a:rPr>
                      <m:t>0002</m:t>
                    </m:r>
                  </m:oMath>
                </a14:m>
                <a:endParaRPr lang="de-DE" dirty="0"/>
              </a:p>
              <a:p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3878BB38-D59A-4741-848A-EA57B8C33F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95F67D7-A57B-9743-BEBD-36AD079F1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  <a:endParaRPr lang="de-DE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444139-330F-4D40-9476-04D374383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4</a:t>
            </a:fld>
            <a:endParaRPr lang="de-DE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39A097D-1612-4E49-B5DC-9BF40EA062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1" t="5729"/>
          <a:stretch/>
        </p:blipFill>
        <p:spPr>
          <a:xfrm>
            <a:off x="5330916" y="3525440"/>
            <a:ext cx="5118100" cy="3400161"/>
          </a:xfrm>
          <a:prstGeom prst="rect">
            <a:avLst/>
          </a:prstGeom>
        </p:spPr>
      </p:pic>
      <p:pic>
        <p:nvPicPr>
          <p:cNvPr id="12" name="Image 11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B1F42755-1321-DE42-8153-AA8089AEB4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14" t="6854"/>
          <a:stretch/>
        </p:blipFill>
        <p:spPr>
          <a:xfrm>
            <a:off x="729088" y="3593042"/>
            <a:ext cx="4866216" cy="326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99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0EDD5F-E21E-754E-BC6B-49B3E8B71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Wellenlängenbestimmung – G1 – Methode1</a:t>
            </a:r>
          </a:p>
        </p:txBody>
      </p:sp>
      <p:pic>
        <p:nvPicPr>
          <p:cNvPr id="7" name="Espace réservé du contenu 6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2BF45B7E-907B-744D-BFE6-6D5DC35F9C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4774" y="1408608"/>
            <a:ext cx="6218348" cy="4351338"/>
          </a:xfr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AA9627A-37A1-8441-81F2-C7AEFA575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Espace réservé du numéro de diapositive 4">
                <a:extLst>
                  <a:ext uri="{FF2B5EF4-FFF2-40B4-BE49-F238E27FC236}">
                    <a16:creationId xmlns:a16="http://schemas.microsoft.com/office/drawing/2014/main" id="{D5038ABE-C10E-634F-9E6D-FF90879B282C}"/>
                  </a:ext>
                </a:extLst>
              </p:cNvPr>
              <p:cNvSpPr>
                <a:spLocks noGrp="1"/>
              </p:cNvSpPr>
              <p:nvPr>
                <p:ph type="sldNum" sz="quarter" idx="12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a:fld id="{825F15A7-03F4-43D7-82C5-3E23DA2F108C}" type="mathplaceholder">
                      <a:rPr lang="de-DE" i="1" smtClean="0">
                        <a:latin typeface="Cambria Math" panose="02040503050406030204" pitchFamily="18" charset="0"/>
                      </a:rPr>
                      <a:t>Tapez une équation ici.</a:t>
                    </a:fld>
                  </m:oMath>
                </a14:m>
                <a:fld id="{0B938F7F-807B-D042-ACE6-123EF869BD5D}" type="slidenum">
                  <a:rPr lang="de-DE" smtClean="0"/>
                  <a:t>5</a:t>
                </a:fld>
                <a:endParaRPr lang="de-DE" dirty="0"/>
              </a:p>
            </p:txBody>
          </p:sp>
        </mc:Choice>
        <mc:Fallback xmlns="">
          <p:sp>
            <p:nvSpPr>
              <p:cNvPr id="5" name="Espace réservé du numéro de diapositive 4">
                <a:extLst>
                  <a:ext uri="{FF2B5EF4-FFF2-40B4-BE49-F238E27FC236}">
                    <a16:creationId xmlns:a16="http://schemas.microsoft.com/office/drawing/2014/main" id="{D5038ABE-C10E-634F-9E6D-FF90879B282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ldNum" sz="quarter" idx="12"/>
              </p:nvPr>
            </p:nvSpPr>
            <p:spPr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2" name="Tableau 11">
            <a:extLst>
              <a:ext uri="{FF2B5EF4-FFF2-40B4-BE49-F238E27FC236}">
                <a16:creationId xmlns:a16="http://schemas.microsoft.com/office/drawing/2014/main" id="{46FE40F5-C5F5-EF41-8BCF-3F630B643C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0537150"/>
              </p:ext>
            </p:extLst>
          </p:nvPr>
        </p:nvGraphicFramePr>
        <p:xfrm>
          <a:off x="6724014" y="1521373"/>
          <a:ext cx="1886586" cy="2011680"/>
        </p:xfrm>
        <a:graphic>
          <a:graphicData uri="http://schemas.openxmlformats.org/drawingml/2006/table">
            <a:tbl>
              <a:tblPr/>
              <a:tblGrid>
                <a:gridCol w="889318">
                  <a:extLst>
                    <a:ext uri="{9D8B030D-6E8A-4147-A177-3AD203B41FA5}">
                      <a16:colId xmlns:a16="http://schemas.microsoft.com/office/drawing/2014/main" val="41608434"/>
                    </a:ext>
                  </a:extLst>
                </a:gridCol>
                <a:gridCol w="997268">
                  <a:extLst>
                    <a:ext uri="{9D8B030D-6E8A-4147-A177-3AD203B41FA5}">
                      <a16:colId xmlns:a16="http://schemas.microsoft.com/office/drawing/2014/main" val="2604254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sz="1600" i="1" dirty="0">
                          <a:effectLst/>
                          <a:latin typeface="CMMI12"/>
                        </a:rPr>
                        <a:t>a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 </a:t>
                      </a:r>
                      <a:r>
                        <a:rPr lang="fr-FR" sz="1600" dirty="0">
                          <a:effectLst/>
                          <a:latin typeface="SFRM1200"/>
                        </a:rPr>
                        <a:t>in </a:t>
                      </a:r>
                      <a:r>
                        <a:rPr lang="el-GR" sz="1600" dirty="0">
                          <a:effectLst/>
                          <a:latin typeface="CMMI12"/>
                        </a:rPr>
                        <a:t>μ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m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l-GR" sz="1600" i="1" dirty="0">
                          <a:effectLst/>
                          <a:latin typeface="CMMI12"/>
                        </a:rPr>
                        <a:t>σ</a:t>
                      </a:r>
                      <a:r>
                        <a:rPr lang="fr-FR" sz="1600" i="1" baseline="-25000" dirty="0">
                          <a:effectLst/>
                          <a:latin typeface="CMMI8"/>
                        </a:rPr>
                        <a:t>a</a:t>
                      </a:r>
                      <a:r>
                        <a:rPr lang="fr-FR" sz="1600" dirty="0">
                          <a:effectLst/>
                          <a:latin typeface="CMMI8"/>
                        </a:rPr>
                        <a:t> </a:t>
                      </a:r>
                      <a:r>
                        <a:rPr lang="fr-FR" sz="1600" dirty="0">
                          <a:effectLst/>
                          <a:latin typeface="SFRM1200"/>
                        </a:rPr>
                        <a:t>in </a:t>
                      </a:r>
                      <a:r>
                        <a:rPr lang="el-GR" sz="1600" dirty="0">
                          <a:effectLst/>
                          <a:latin typeface="CMMI12"/>
                        </a:rPr>
                        <a:t>μ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m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2306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600">
                          <a:effectLst/>
                          <a:latin typeface="SFRM1200"/>
                        </a:rPr>
                        <a:t>5.984 </a:t>
                      </a:r>
                      <a:endParaRPr lang="fr-FR" sz="16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SFRM1200"/>
                        </a:rPr>
                        <a:t>0.025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456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SFRM1200"/>
                        </a:rPr>
                        <a:t>5.727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SFRM1200"/>
                        </a:rPr>
                        <a:t>0.047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135347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600">
                          <a:effectLst/>
                          <a:latin typeface="SFRM1200"/>
                        </a:rPr>
                        <a:t>5.708 </a:t>
                      </a:r>
                      <a:endParaRPr lang="fr-FR" sz="16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SFRM1200"/>
                        </a:rPr>
                        <a:t>0.064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58572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SFRM1200"/>
                        </a:rPr>
                        <a:t>5.493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SFRM1200"/>
                        </a:rPr>
                        <a:t>0.047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895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CMR12"/>
                        </a:rPr>
                        <a:t>5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839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108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88739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7452E255-ACFE-F444-9EDC-9B1D6117B6BD}"/>
                  </a:ext>
                </a:extLst>
              </p:cNvPr>
              <p:cNvSpPr txBox="1"/>
              <p:nvPr/>
            </p:nvSpPr>
            <p:spPr>
              <a:xfrm>
                <a:off x="6436922" y="3777863"/>
                <a:ext cx="5795304" cy="12618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Aus </a:t>
                </a:r>
                <a14:m>
                  <m:oMath xmlns:m="http://schemas.openxmlformats.org/officeDocument/2006/math"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de-DE" sz="20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de-DE" sz="2000" dirty="0"/>
                  <a:t> folgt:</a:t>
                </a:r>
              </a:p>
              <a:p>
                <a:pPr>
                  <a:lnSpc>
                    <a:spcPct val="2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=(516.617±9.585±1.808) </m:t>
                      </m:r>
                      <m:r>
                        <a:rPr lang="de-DE" sz="2800" b="0" i="1" smtClean="0">
                          <a:latin typeface="Cambria Math" panose="02040503050406030204" pitchFamily="18" charset="0"/>
                        </a:rPr>
                        <m:t>𝑛𝑚</m:t>
                      </m:r>
                    </m:oMath>
                  </m:oMathPara>
                </a14:m>
                <a:endParaRPr lang="de-DE" sz="2800" dirty="0"/>
              </a:p>
            </p:txBody>
          </p:sp>
        </mc:Choice>
        <mc:Fallback xmlns="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7452E255-ACFE-F444-9EDC-9B1D6117B6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6922" y="3777863"/>
                <a:ext cx="5795304" cy="1261884"/>
              </a:xfrm>
              <a:prstGeom prst="rect">
                <a:avLst/>
              </a:prstGeom>
              <a:blipFill>
                <a:blip r:embed="rId5"/>
                <a:stretch>
                  <a:fillRect l="-1094" t="-198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ZoneTexte 19">
            <a:extLst>
              <a:ext uri="{FF2B5EF4-FFF2-40B4-BE49-F238E27FC236}">
                <a16:creationId xmlns:a16="http://schemas.microsoft.com/office/drawing/2014/main" id="{7585810D-49D1-404E-ABCA-2170536FC98E}"/>
              </a:ext>
            </a:extLst>
          </p:cNvPr>
          <p:cNvSpPr txBox="1"/>
          <p:nvPr/>
        </p:nvSpPr>
        <p:spPr>
          <a:xfrm>
            <a:off x="8759952" y="539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ZoneTexte 21">
                <a:extLst>
                  <a:ext uri="{FF2B5EF4-FFF2-40B4-BE49-F238E27FC236}">
                    <a16:creationId xmlns:a16="http://schemas.microsoft.com/office/drawing/2014/main" id="{2A40742E-BD5E-C34A-A6EF-EBC9E197477C}"/>
                  </a:ext>
                </a:extLst>
              </p:cNvPr>
              <p:cNvSpPr txBox="1"/>
              <p:nvPr/>
            </p:nvSpPr>
            <p:spPr>
              <a:xfrm>
                <a:off x="6813194" y="5323080"/>
                <a:ext cx="2574038" cy="9569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sSub>
                            <m:sSubPr>
                              <m:ctrlPr>
                                <a:rPr lang="de-DE" sz="2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a:rPr lang="de-DE" sz="2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𝑠𝑡𝑎𝑡</m:t>
                              </m:r>
                            </m:sub>
                          </m:sSub>
                        </m:sub>
                      </m:sSub>
                      <m:r>
                        <a:rPr lang="de-DE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</m:t>
                      </m:r>
                      <m:r>
                        <a:rPr lang="de-DE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r>
                        <a:rPr lang="de-DE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de-DE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acc>
                            <m:accPr>
                              <m:chr m:val="̅"/>
                              <m:ctrlPr>
                                <a:rPr lang="de-DE" sz="2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sz="2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</m:acc>
                        </m:sub>
                      </m:sSub>
                      <m:r>
                        <a:rPr lang="de-DE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; </m:t>
                      </m:r>
                      <m:r>
                        <m:rPr>
                          <m:nor/>
                        </m:rPr>
                        <a:rPr lang="de-DE" sz="24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de-DE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22" name="ZoneTexte 21">
                <a:extLst>
                  <a:ext uri="{FF2B5EF4-FFF2-40B4-BE49-F238E27FC236}">
                    <a16:creationId xmlns:a16="http://schemas.microsoft.com/office/drawing/2014/main" id="{2A40742E-BD5E-C34A-A6EF-EBC9E19747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13194" y="5323080"/>
                <a:ext cx="2574038" cy="956993"/>
              </a:xfrm>
              <a:prstGeom prst="rect">
                <a:avLst/>
              </a:prstGeom>
              <a:blipFill>
                <a:blip r:embed="rId6"/>
                <a:stretch>
                  <a:fillRect t="-1316" r="-294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ZoneTexte 23">
                <a:extLst>
                  <a:ext uri="{FF2B5EF4-FFF2-40B4-BE49-F238E27FC236}">
                    <a16:creationId xmlns:a16="http://schemas.microsoft.com/office/drawing/2014/main" id="{FF6928DE-5C24-EB4A-B64D-0F3CD1545DE7}"/>
                  </a:ext>
                </a:extLst>
              </p:cNvPr>
              <p:cNvSpPr txBox="1"/>
              <p:nvPr/>
            </p:nvSpPr>
            <p:spPr>
              <a:xfrm>
                <a:off x="9237772" y="5323080"/>
                <a:ext cx="2230482" cy="9941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sSub>
                            <m:sSubPr>
                              <m:ctrlPr>
                                <a:rPr lang="de-DE" sz="2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λ</m:t>
                              </m:r>
                            </m:e>
                            <m:sub>
                              <m:r>
                                <a:rPr lang="de-DE" sz="2400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𝑠𝑦𝑠</m:t>
                              </m:r>
                            </m:sub>
                          </m:sSub>
                        </m:sub>
                      </m:sSub>
                      <m:r>
                        <a:rPr lang="de-DE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=2</m:t>
                      </m:r>
                      <m:r>
                        <a:rPr lang="de-DE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  <m:r>
                        <a:rPr lang="de-DE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de-DE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de-DE" sz="2400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de-DE" sz="24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de-DE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de-DE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24" name="ZoneTexte 23">
                <a:extLst>
                  <a:ext uri="{FF2B5EF4-FFF2-40B4-BE49-F238E27FC236}">
                    <a16:creationId xmlns:a16="http://schemas.microsoft.com/office/drawing/2014/main" id="{FF6928DE-5C24-EB4A-B64D-0F3CD1545D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37772" y="5323080"/>
                <a:ext cx="2230482" cy="994118"/>
              </a:xfrm>
              <a:prstGeom prst="rect">
                <a:avLst/>
              </a:prstGeom>
              <a:blipFill>
                <a:blip r:embed="rId7"/>
                <a:stretch>
                  <a:fillRect t="-1266" r="-16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4660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95033E-CCE2-0143-AAB7-4AE1CD71A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Wellenlängenbestimmung – G1 – Methode2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88EA9C8-590B-1C47-8427-014C42216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Mittelung der Rohdaten, und danach Regression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5A2AA21-E2C0-8D42-8E10-0980640AE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  <a:endParaRPr lang="de-DE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DF22276-517B-854D-8CB2-9A830EE8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6</a:t>
            </a:fld>
            <a:endParaRPr lang="de-DE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52478CE9-84AD-924B-BA83-DB6CE6528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031" y="2270351"/>
            <a:ext cx="4951968" cy="369737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59EBD9D-CBFF-E640-B490-2467C400EE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221"/>
          <a:stretch/>
        </p:blipFill>
        <p:spPr>
          <a:xfrm>
            <a:off x="1162356" y="2270351"/>
            <a:ext cx="4670904" cy="33751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B26004C9-FA9D-F444-9A65-3C0B68CEDFDB}"/>
                  </a:ext>
                </a:extLst>
              </p:cNvPr>
              <p:cNvSpPr txBox="1"/>
              <p:nvPr/>
            </p:nvSpPr>
            <p:spPr>
              <a:xfrm>
                <a:off x="4362558" y="5900426"/>
                <a:ext cx="354417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496.114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±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5.154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±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1.737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lang="de-DE" i="1">
                          <a:latin typeface="Cambria Math" panose="02040503050406030204" pitchFamily="18" charset="0"/>
                        </a:rPr>
                        <m:t>𝑛𝑚</m:t>
                      </m:r>
                    </m:oMath>
                  </m:oMathPara>
                </a14:m>
                <a:endParaRPr lang="de-DE" sz="1700" dirty="0"/>
              </a:p>
            </p:txBody>
          </p:sp>
        </mc:Choice>
        <mc:Fallback xmlns="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B26004C9-FA9D-F444-9A65-3C0B68CEDF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2558" y="5900426"/>
                <a:ext cx="3544175" cy="276999"/>
              </a:xfrm>
              <a:prstGeom prst="rect">
                <a:avLst/>
              </a:prstGeom>
              <a:blipFill>
                <a:blip r:embed="rId5"/>
                <a:stretch>
                  <a:fillRect l="-1071" t="-9091" b="-3636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48098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2CF86A-DE76-D442-8BCB-8CE8BCBE1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Wellenlängenbestimmung – Kalibrierung – G2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971BB97-5338-A842-9E9F-17438F75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7</a:t>
            </a:fld>
            <a:endParaRPr lang="de-DE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CA2D7A0-1949-6546-B8FB-11FB479BF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81150"/>
            <a:ext cx="5219700" cy="3378200"/>
          </a:xfrm>
          <a:prstGeom prst="rect">
            <a:avLst/>
          </a:prstGeom>
        </p:spPr>
      </p:pic>
      <p:pic>
        <p:nvPicPr>
          <p:cNvPr id="13" name="Espace réservé du contenu 12">
            <a:extLst>
              <a:ext uri="{FF2B5EF4-FFF2-40B4-BE49-F238E27FC236}">
                <a16:creationId xmlns:a16="http://schemas.microsoft.com/office/drawing/2014/main" id="{90B84D8E-CA71-C14D-A3B7-B24F458C2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581150"/>
            <a:ext cx="5029200" cy="3378200"/>
          </a:xfrm>
        </p:spPr>
      </p:pic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BDC2260F-C5CF-2741-9CE8-823E026014B8}"/>
              </a:ext>
            </a:extLst>
          </p:cNvPr>
          <p:cNvCxnSpPr/>
          <p:nvPr/>
        </p:nvCxnSpPr>
        <p:spPr>
          <a:xfrm>
            <a:off x="8141525" y="1581150"/>
            <a:ext cx="0" cy="3073977"/>
          </a:xfrm>
          <a:prstGeom prst="line">
            <a:avLst/>
          </a:prstGeom>
          <a:ln w="31750" cap="flat" cmpd="sng" algn="ctr">
            <a:solidFill>
              <a:srgbClr val="C0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0965C0D-AD91-F845-AF19-E4631AFA5295}"/>
              </a:ext>
            </a:extLst>
          </p:cNvPr>
          <p:cNvCxnSpPr/>
          <p:nvPr/>
        </p:nvCxnSpPr>
        <p:spPr>
          <a:xfrm>
            <a:off x="9042071" y="1581150"/>
            <a:ext cx="0" cy="3073977"/>
          </a:xfrm>
          <a:prstGeom prst="line">
            <a:avLst/>
          </a:prstGeom>
          <a:ln w="31750" cap="flat" cmpd="sng" algn="ctr">
            <a:solidFill>
              <a:srgbClr val="C0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FC14AE15-794D-724A-84A5-7D53F8CFF3B0}"/>
              </a:ext>
            </a:extLst>
          </p:cNvPr>
          <p:cNvCxnSpPr/>
          <p:nvPr/>
        </p:nvCxnSpPr>
        <p:spPr>
          <a:xfrm>
            <a:off x="10203873" y="1581149"/>
            <a:ext cx="0" cy="3073977"/>
          </a:xfrm>
          <a:prstGeom prst="line">
            <a:avLst/>
          </a:prstGeom>
          <a:ln w="31750" cap="flat" cmpd="sng" algn="ctr">
            <a:solidFill>
              <a:srgbClr val="C0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19" name="Tableau 18">
            <a:extLst>
              <a:ext uri="{FF2B5EF4-FFF2-40B4-BE49-F238E27FC236}">
                <a16:creationId xmlns:a16="http://schemas.microsoft.com/office/drawing/2014/main" id="{5EB39BAE-67F2-2D49-9F0D-3F2F961EB7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2450898"/>
              </p:ext>
            </p:extLst>
          </p:nvPr>
        </p:nvGraphicFramePr>
        <p:xfrm>
          <a:off x="723900" y="4959350"/>
          <a:ext cx="5637084" cy="1676400"/>
        </p:xfrm>
        <a:graphic>
          <a:graphicData uri="http://schemas.openxmlformats.org/drawingml/2006/table">
            <a:tbl>
              <a:tblPr/>
              <a:tblGrid>
                <a:gridCol w="1464500">
                  <a:extLst>
                    <a:ext uri="{9D8B030D-6E8A-4147-A177-3AD203B41FA5}">
                      <a16:colId xmlns:a16="http://schemas.microsoft.com/office/drawing/2014/main" val="191845685"/>
                    </a:ext>
                  </a:extLst>
                </a:gridCol>
                <a:gridCol w="2086292">
                  <a:extLst>
                    <a:ext uri="{9D8B030D-6E8A-4147-A177-3AD203B41FA5}">
                      <a16:colId xmlns:a16="http://schemas.microsoft.com/office/drawing/2014/main" val="3881918902"/>
                    </a:ext>
                  </a:extLst>
                </a:gridCol>
                <a:gridCol w="2086292">
                  <a:extLst>
                    <a:ext uri="{9D8B030D-6E8A-4147-A177-3AD203B41FA5}">
                      <a16:colId xmlns:a16="http://schemas.microsoft.com/office/drawing/2014/main" val="27710240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600" dirty="0" err="1">
                          <a:effectLst/>
                          <a:latin typeface="SFRM1200"/>
                        </a:rPr>
                        <a:t>Bereich</a:t>
                      </a:r>
                      <a:r>
                        <a:rPr lang="fr-FR" sz="1600" dirty="0">
                          <a:effectLst/>
                          <a:latin typeface="SFRM1200"/>
                        </a:rPr>
                        <a:t> in mm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MI12"/>
                        </a:rPr>
                        <a:t>k</a:t>
                      </a:r>
                      <a:r>
                        <a:rPr lang="fr-FR" sz="1600" baseline="-25000" dirty="0">
                          <a:effectLst/>
                          <a:latin typeface="CMR8"/>
                        </a:rPr>
                        <a:t>1</a:t>
                      </a:r>
                      <a:r>
                        <a:rPr lang="fr-FR" sz="1600" dirty="0">
                          <a:effectLst/>
                          <a:latin typeface="CMR8"/>
                        </a:rPr>
                        <a:t>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MI12"/>
                        </a:rPr>
                        <a:t>k</a:t>
                      </a:r>
                      <a:r>
                        <a:rPr lang="fr-FR" sz="1600" baseline="-25000" dirty="0">
                          <a:effectLst/>
                          <a:latin typeface="CMR8"/>
                        </a:rPr>
                        <a:t>2</a:t>
                      </a:r>
                      <a:r>
                        <a:rPr lang="fr-FR" sz="1600" dirty="0">
                          <a:effectLst/>
                          <a:latin typeface="CMR8"/>
                        </a:rPr>
                        <a:t>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3105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600">
                          <a:effectLst/>
                          <a:latin typeface="SFRM1200"/>
                        </a:rPr>
                        <a:t>7-7.55 </a:t>
                      </a:r>
                      <a:endParaRPr lang="fr-FR" sz="16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R12"/>
                        </a:rPr>
                        <a:t>(4.823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0.0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34)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·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10</a:t>
                      </a:r>
                      <a:r>
                        <a:rPr lang="fr-FR" sz="1600" baseline="30000" dirty="0">
                          <a:effectLst/>
                          <a:latin typeface="CMSY8"/>
                        </a:rPr>
                        <a:t>−</a:t>
                      </a:r>
                      <a:r>
                        <a:rPr lang="fr-FR" sz="1600" baseline="30000" dirty="0">
                          <a:effectLst/>
                          <a:latin typeface="CMR8"/>
                        </a:rPr>
                        <a:t>2 </a:t>
                      </a:r>
                      <a:endParaRPr lang="fr-FR" sz="1600" baseline="30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R12"/>
                        </a:rPr>
                        <a:t>(4.876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0.0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34)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·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10</a:t>
                      </a:r>
                      <a:r>
                        <a:rPr lang="fr-FR" sz="1600" baseline="30000" dirty="0">
                          <a:effectLst/>
                          <a:latin typeface="CMSY8"/>
                        </a:rPr>
                        <a:t>−</a:t>
                      </a:r>
                      <a:r>
                        <a:rPr lang="fr-FR" sz="1600" baseline="30000" dirty="0">
                          <a:effectLst/>
                          <a:latin typeface="CMR8"/>
                        </a:rPr>
                        <a:t>2 </a:t>
                      </a:r>
                      <a:endParaRPr lang="fr-FR" sz="1600" baseline="30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71867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600">
                          <a:effectLst/>
                          <a:latin typeface="SFRM1200"/>
                        </a:rPr>
                        <a:t>7.55-8.04 </a:t>
                      </a:r>
                      <a:endParaRPr lang="fr-FR" sz="16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R12"/>
                        </a:rPr>
                        <a:t>(5.072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0.0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37)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·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10</a:t>
                      </a:r>
                      <a:r>
                        <a:rPr lang="fr-FR" sz="1600" baseline="30000" dirty="0">
                          <a:effectLst/>
                          <a:latin typeface="CMSY8"/>
                        </a:rPr>
                        <a:t>−</a:t>
                      </a:r>
                      <a:r>
                        <a:rPr lang="fr-FR" sz="1600" baseline="30000" dirty="0">
                          <a:effectLst/>
                          <a:latin typeface="CMR8"/>
                        </a:rPr>
                        <a:t>2 </a:t>
                      </a:r>
                      <a:endParaRPr lang="fr-FR" sz="1600" baseline="30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R12"/>
                        </a:rPr>
                        <a:t>(4.746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0.0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33)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·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10</a:t>
                      </a:r>
                      <a:r>
                        <a:rPr lang="fr-FR" sz="1600" baseline="30000" dirty="0">
                          <a:effectLst/>
                          <a:latin typeface="CMSY8"/>
                        </a:rPr>
                        <a:t>−</a:t>
                      </a:r>
                      <a:r>
                        <a:rPr lang="fr-FR" sz="1600" baseline="30000" dirty="0">
                          <a:effectLst/>
                          <a:latin typeface="CMR8"/>
                        </a:rPr>
                        <a:t>2</a:t>
                      </a:r>
                      <a:r>
                        <a:rPr lang="fr-FR" sz="1600" dirty="0">
                          <a:effectLst/>
                          <a:latin typeface="CMR8"/>
                        </a:rPr>
                        <a:t>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12069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600">
                          <a:effectLst/>
                          <a:latin typeface="SFRM1200"/>
                        </a:rPr>
                        <a:t>8.04-8.53 </a:t>
                      </a:r>
                      <a:endParaRPr lang="fr-FR" sz="16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R12"/>
                        </a:rPr>
                        <a:t>(4.789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0.0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41)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·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10</a:t>
                      </a:r>
                      <a:r>
                        <a:rPr lang="fr-FR" sz="1600" baseline="30000" dirty="0">
                          <a:effectLst/>
                          <a:latin typeface="CMSY8"/>
                        </a:rPr>
                        <a:t>−</a:t>
                      </a:r>
                      <a:r>
                        <a:rPr lang="fr-FR" sz="1600" baseline="30000" dirty="0">
                          <a:effectLst/>
                          <a:latin typeface="CMR8"/>
                        </a:rPr>
                        <a:t>2 </a:t>
                      </a:r>
                      <a:endParaRPr lang="fr-FR" sz="1600" baseline="30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R12"/>
                        </a:rPr>
                        <a:t>(4.894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0.0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42)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·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10</a:t>
                      </a:r>
                      <a:r>
                        <a:rPr lang="fr-FR" sz="1600" baseline="30000" dirty="0">
                          <a:effectLst/>
                          <a:latin typeface="CMSY8"/>
                        </a:rPr>
                        <a:t>−</a:t>
                      </a:r>
                      <a:r>
                        <a:rPr lang="fr-FR" sz="1600" baseline="30000" dirty="0">
                          <a:effectLst/>
                          <a:latin typeface="CMR8"/>
                        </a:rPr>
                        <a:t>2</a:t>
                      </a:r>
                      <a:r>
                        <a:rPr lang="fr-FR" sz="1600" dirty="0">
                          <a:effectLst/>
                          <a:latin typeface="CMR8"/>
                        </a:rPr>
                        <a:t>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29526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600">
                          <a:effectLst/>
                          <a:latin typeface="SFRM1200"/>
                        </a:rPr>
                        <a:t>8.53-9.00 </a:t>
                      </a:r>
                      <a:endParaRPr lang="fr-FR" sz="16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R12"/>
                        </a:rPr>
                        <a:t>(4.832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0.0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34)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·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10</a:t>
                      </a:r>
                      <a:r>
                        <a:rPr lang="fr-FR" sz="1600" baseline="30000" dirty="0">
                          <a:effectLst/>
                          <a:latin typeface="CMSY8"/>
                        </a:rPr>
                        <a:t>−</a:t>
                      </a:r>
                      <a:r>
                        <a:rPr lang="fr-FR" sz="1600" baseline="30000" dirty="0">
                          <a:effectLst/>
                          <a:latin typeface="CMR8"/>
                        </a:rPr>
                        <a:t>2</a:t>
                      </a:r>
                      <a:r>
                        <a:rPr lang="fr-FR" sz="1600" dirty="0">
                          <a:effectLst/>
                          <a:latin typeface="CMR8"/>
                        </a:rPr>
                        <a:t>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>
                          <a:effectLst/>
                          <a:latin typeface="CMR12"/>
                        </a:rPr>
                        <a:t>(4.671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0.0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32)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·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10</a:t>
                      </a:r>
                      <a:r>
                        <a:rPr lang="fr-FR" sz="1600" baseline="30000" dirty="0">
                          <a:effectLst/>
                          <a:latin typeface="CMSY8"/>
                        </a:rPr>
                        <a:t>−</a:t>
                      </a:r>
                      <a:r>
                        <a:rPr lang="fr-FR" sz="1600" baseline="30000" dirty="0">
                          <a:effectLst/>
                          <a:latin typeface="CMR8"/>
                        </a:rPr>
                        <a:t>2</a:t>
                      </a:r>
                      <a:r>
                        <a:rPr lang="fr-FR" sz="1600" dirty="0">
                          <a:effectLst/>
                          <a:latin typeface="CMR8"/>
                        </a:rPr>
                        <a:t> </a:t>
                      </a:r>
                      <a:endParaRPr lang="fr-FR" sz="16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6872605"/>
                  </a:ext>
                </a:extLst>
              </a:tr>
            </a:tbl>
          </a:graphicData>
        </a:graphic>
      </p:graphicFrame>
      <p:graphicFrame>
        <p:nvGraphicFramePr>
          <p:cNvPr id="20" name="Tableau 19">
            <a:extLst>
              <a:ext uri="{FF2B5EF4-FFF2-40B4-BE49-F238E27FC236}">
                <a16:creationId xmlns:a16="http://schemas.microsoft.com/office/drawing/2014/main" id="{BBDA34A8-7D93-784A-8717-A5B67D848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133396"/>
              </p:ext>
            </p:extLst>
          </p:nvPr>
        </p:nvGraphicFramePr>
        <p:xfrm>
          <a:off x="7092791" y="4959350"/>
          <a:ext cx="4222909" cy="1676400"/>
        </p:xfrm>
        <a:graphic>
          <a:graphicData uri="http://schemas.openxmlformats.org/drawingml/2006/table">
            <a:tbl>
              <a:tblPr/>
              <a:tblGrid>
                <a:gridCol w="1940561">
                  <a:extLst>
                    <a:ext uri="{9D8B030D-6E8A-4147-A177-3AD203B41FA5}">
                      <a16:colId xmlns:a16="http://schemas.microsoft.com/office/drawing/2014/main" val="2751991290"/>
                    </a:ext>
                  </a:extLst>
                </a:gridCol>
                <a:gridCol w="2282348">
                  <a:extLst>
                    <a:ext uri="{9D8B030D-6E8A-4147-A177-3AD203B41FA5}">
                      <a16:colId xmlns:a16="http://schemas.microsoft.com/office/drawing/2014/main" val="7058544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CMMI12"/>
                        </a:rPr>
                        <a:t>k </a:t>
                      </a:r>
                      <a:endParaRPr lang="fr-FR" sz="24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FR" sz="1600" dirty="0">
                          <a:effectLst/>
                          <a:latin typeface="CMMI12"/>
                        </a:rPr>
                        <a:t>a </a:t>
                      </a:r>
                      <a:endParaRPr lang="fr-FR" sz="24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628625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effectLst/>
                          <a:latin typeface="CMR12"/>
                        </a:rPr>
                        <a:t>(4.84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03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12"/>
                          <a:ea typeface="+mn-ea"/>
                          <a:cs typeface="+mn-cs"/>
                        </a:rPr>
                        <a:t>)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SY10"/>
                          <a:ea typeface="+mn-ea"/>
                          <a:cs typeface="+mn-cs"/>
                        </a:rPr>
                        <a:t>·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12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fr-FR" sz="1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SY8"/>
                          <a:ea typeface="+mn-ea"/>
                          <a:cs typeface="+mn-cs"/>
                        </a:rPr>
                        <a:t>−</a:t>
                      </a:r>
                      <a:r>
                        <a:rPr kumimoji="0" lang="fr-FR" sz="1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8"/>
                          <a:ea typeface="+mn-ea"/>
                          <a:cs typeface="+mn-cs"/>
                        </a:rPr>
                        <a:t>2</a:t>
                      </a:r>
                      <a:endParaRPr lang="fr-FR" sz="24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l-GR" sz="1600" dirty="0">
                          <a:effectLst/>
                          <a:latin typeface="CMR12"/>
                        </a:rPr>
                        <a:t>(5</a:t>
                      </a:r>
                      <a:r>
                        <a:rPr lang="el-G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el-GR" sz="1600" dirty="0">
                          <a:effectLst/>
                          <a:latin typeface="CMR12"/>
                        </a:rPr>
                        <a:t>424 </a:t>
                      </a:r>
                      <a:r>
                        <a:rPr lang="el-GR" sz="1600" dirty="0">
                          <a:effectLst/>
                          <a:latin typeface="CMSY10"/>
                        </a:rPr>
                        <a:t>± </a:t>
                      </a:r>
                      <a:r>
                        <a:rPr lang="el-GR" sz="1600" dirty="0">
                          <a:effectLst/>
                          <a:latin typeface="CMR12"/>
                        </a:rPr>
                        <a:t>0</a:t>
                      </a:r>
                      <a:r>
                        <a:rPr lang="el-G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el-GR" sz="1600" dirty="0">
                          <a:effectLst/>
                          <a:latin typeface="CMR12"/>
                        </a:rPr>
                        <a:t>0323)</a:t>
                      </a:r>
                      <a:r>
                        <a:rPr lang="el-GR" sz="1600" dirty="0">
                          <a:effectLst/>
                          <a:latin typeface="CMMI12"/>
                        </a:rPr>
                        <a:t>μ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m </a:t>
                      </a:r>
                      <a:endParaRPr lang="fr-FR" sz="24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0183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effectLst/>
                          <a:latin typeface="CMR12"/>
                        </a:rPr>
                        <a:t>(4.91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23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12"/>
                          <a:ea typeface="+mn-ea"/>
                          <a:cs typeface="+mn-cs"/>
                        </a:rPr>
                        <a:t>)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SY10"/>
                          <a:ea typeface="+mn-ea"/>
                          <a:cs typeface="+mn-cs"/>
                        </a:rPr>
                        <a:t>·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12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fr-FR" sz="1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SY8"/>
                          <a:ea typeface="+mn-ea"/>
                          <a:cs typeface="+mn-cs"/>
                        </a:rPr>
                        <a:t>−</a:t>
                      </a:r>
                      <a:r>
                        <a:rPr kumimoji="0" lang="fr-FR" sz="1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8"/>
                          <a:ea typeface="+mn-ea"/>
                          <a:cs typeface="+mn-cs"/>
                        </a:rPr>
                        <a:t>2</a:t>
                      </a:r>
                      <a:endParaRPr lang="fr-FR" sz="24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l-GR" sz="1600">
                          <a:effectLst/>
                          <a:latin typeface="CMR12"/>
                        </a:rPr>
                        <a:t>(5</a:t>
                      </a:r>
                      <a:r>
                        <a:rPr lang="el-GR" sz="1600">
                          <a:effectLst/>
                          <a:latin typeface="CMMI12"/>
                        </a:rPr>
                        <a:t>.</a:t>
                      </a:r>
                      <a:r>
                        <a:rPr lang="el-GR" sz="1600">
                          <a:effectLst/>
                          <a:latin typeface="CMR12"/>
                        </a:rPr>
                        <a:t>366 </a:t>
                      </a:r>
                      <a:r>
                        <a:rPr lang="el-GR" sz="1600">
                          <a:effectLst/>
                          <a:latin typeface="CMSY10"/>
                        </a:rPr>
                        <a:t>± </a:t>
                      </a:r>
                      <a:r>
                        <a:rPr lang="el-GR" sz="1600">
                          <a:effectLst/>
                          <a:latin typeface="CMR12"/>
                        </a:rPr>
                        <a:t>0</a:t>
                      </a:r>
                      <a:r>
                        <a:rPr lang="el-GR" sz="1600">
                          <a:effectLst/>
                          <a:latin typeface="CMMI12"/>
                        </a:rPr>
                        <a:t>.</a:t>
                      </a:r>
                      <a:r>
                        <a:rPr lang="el-GR" sz="1600">
                          <a:effectLst/>
                          <a:latin typeface="CMR12"/>
                        </a:rPr>
                        <a:t>0379)</a:t>
                      </a:r>
                      <a:r>
                        <a:rPr lang="el-GR" sz="1600">
                          <a:effectLst/>
                          <a:latin typeface="CMMI12"/>
                        </a:rPr>
                        <a:t>μ</a:t>
                      </a:r>
                      <a:r>
                        <a:rPr lang="fr-FR" sz="1600">
                          <a:effectLst/>
                          <a:latin typeface="CMMI12"/>
                        </a:rPr>
                        <a:t>m </a:t>
                      </a:r>
                      <a:endParaRPr lang="fr-FR" sz="24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404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effectLst/>
                          <a:latin typeface="CMR12"/>
                        </a:rPr>
                        <a:t>(4.84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07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12"/>
                          <a:ea typeface="+mn-ea"/>
                          <a:cs typeface="+mn-cs"/>
                        </a:rPr>
                        <a:t>)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SY10"/>
                          <a:ea typeface="+mn-ea"/>
                          <a:cs typeface="+mn-cs"/>
                        </a:rPr>
                        <a:t>·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12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fr-FR" sz="1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SY8"/>
                          <a:ea typeface="+mn-ea"/>
                          <a:cs typeface="+mn-cs"/>
                        </a:rPr>
                        <a:t>−</a:t>
                      </a:r>
                      <a:r>
                        <a:rPr kumimoji="0" lang="fr-FR" sz="1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8"/>
                          <a:ea typeface="+mn-ea"/>
                          <a:cs typeface="+mn-cs"/>
                        </a:rPr>
                        <a:t>2</a:t>
                      </a:r>
                      <a:endParaRPr lang="fr-FR" sz="24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l-GR" sz="1600">
                          <a:effectLst/>
                          <a:latin typeface="CMR12"/>
                        </a:rPr>
                        <a:t>(5</a:t>
                      </a:r>
                      <a:r>
                        <a:rPr lang="el-GR" sz="1600">
                          <a:effectLst/>
                          <a:latin typeface="CMMI12"/>
                        </a:rPr>
                        <a:t>.</a:t>
                      </a:r>
                      <a:r>
                        <a:rPr lang="el-GR" sz="1600">
                          <a:effectLst/>
                          <a:latin typeface="CMR12"/>
                        </a:rPr>
                        <a:t>430 </a:t>
                      </a:r>
                      <a:r>
                        <a:rPr lang="el-GR" sz="1600">
                          <a:effectLst/>
                          <a:latin typeface="CMSY10"/>
                        </a:rPr>
                        <a:t>± </a:t>
                      </a:r>
                      <a:r>
                        <a:rPr lang="el-GR" sz="1600">
                          <a:effectLst/>
                          <a:latin typeface="CMR12"/>
                        </a:rPr>
                        <a:t>0</a:t>
                      </a:r>
                      <a:r>
                        <a:rPr lang="el-GR" sz="1600">
                          <a:effectLst/>
                          <a:latin typeface="CMMI12"/>
                        </a:rPr>
                        <a:t>.</a:t>
                      </a:r>
                      <a:r>
                        <a:rPr lang="el-GR" sz="1600">
                          <a:effectLst/>
                          <a:latin typeface="CMR12"/>
                        </a:rPr>
                        <a:t>0323)</a:t>
                      </a:r>
                      <a:r>
                        <a:rPr lang="el-GR" sz="1600">
                          <a:effectLst/>
                          <a:latin typeface="CMMI12"/>
                        </a:rPr>
                        <a:t>μ</a:t>
                      </a:r>
                      <a:r>
                        <a:rPr lang="fr-FR" sz="1600">
                          <a:effectLst/>
                          <a:latin typeface="CMMI12"/>
                        </a:rPr>
                        <a:t>m </a:t>
                      </a:r>
                      <a:endParaRPr lang="fr-FR" sz="24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427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dirty="0">
                          <a:effectLst/>
                          <a:latin typeface="CMR12"/>
                        </a:rPr>
                        <a:t>(4.75 </a:t>
                      </a:r>
                      <a:r>
                        <a:rPr lang="fr-FR" sz="16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600" dirty="0">
                          <a:effectLst/>
                          <a:latin typeface="CMR12"/>
                        </a:rPr>
                        <a:t>11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12"/>
                          <a:ea typeface="+mn-ea"/>
                          <a:cs typeface="+mn-cs"/>
                        </a:rPr>
                        <a:t>)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SY10"/>
                          <a:ea typeface="+mn-ea"/>
                          <a:cs typeface="+mn-cs"/>
                        </a:rPr>
                        <a:t>· </a:t>
                      </a:r>
                      <a:r>
                        <a:rPr kumimoji="0" lang="fr-F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12"/>
                          <a:ea typeface="+mn-ea"/>
                          <a:cs typeface="+mn-cs"/>
                        </a:rPr>
                        <a:t>10</a:t>
                      </a:r>
                      <a:r>
                        <a:rPr kumimoji="0" lang="fr-FR" sz="1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SY8"/>
                          <a:ea typeface="+mn-ea"/>
                          <a:cs typeface="+mn-cs"/>
                        </a:rPr>
                        <a:t>−</a:t>
                      </a:r>
                      <a:r>
                        <a:rPr kumimoji="0" lang="fr-FR" sz="1600" b="0" i="0" u="none" strike="noStrike" kern="1200" cap="none" spc="0" normalizeH="0" baseline="3000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MR8"/>
                          <a:ea typeface="+mn-ea"/>
                          <a:cs typeface="+mn-cs"/>
                        </a:rPr>
                        <a:t>2</a:t>
                      </a:r>
                      <a:endParaRPr lang="fr-FR" sz="24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l-GR" sz="1600" dirty="0">
                          <a:effectLst/>
                          <a:latin typeface="CMR12"/>
                        </a:rPr>
                        <a:t>(5</a:t>
                      </a:r>
                      <a:r>
                        <a:rPr lang="el-G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el-GR" sz="1600" dirty="0">
                          <a:effectLst/>
                          <a:latin typeface="CMR12"/>
                        </a:rPr>
                        <a:t>642 </a:t>
                      </a:r>
                      <a:r>
                        <a:rPr lang="el-GR" sz="1600" dirty="0">
                          <a:effectLst/>
                          <a:latin typeface="CMSY10"/>
                        </a:rPr>
                        <a:t>± </a:t>
                      </a:r>
                      <a:r>
                        <a:rPr lang="el-GR" sz="1600" dirty="0">
                          <a:effectLst/>
                          <a:latin typeface="CMR12"/>
                        </a:rPr>
                        <a:t>0</a:t>
                      </a:r>
                      <a:r>
                        <a:rPr lang="el-GR" sz="1600" dirty="0">
                          <a:effectLst/>
                          <a:latin typeface="CMMI12"/>
                        </a:rPr>
                        <a:t>.</a:t>
                      </a:r>
                      <a:r>
                        <a:rPr lang="el-GR" sz="1600" dirty="0">
                          <a:effectLst/>
                          <a:latin typeface="CMR12"/>
                        </a:rPr>
                        <a:t>0454)</a:t>
                      </a:r>
                      <a:r>
                        <a:rPr lang="el-GR" sz="1600" dirty="0">
                          <a:effectLst/>
                          <a:latin typeface="CMMI12"/>
                        </a:rPr>
                        <a:t>μ</a:t>
                      </a:r>
                      <a:r>
                        <a:rPr lang="fr-FR" sz="1600" dirty="0">
                          <a:effectLst/>
                          <a:latin typeface="CMMI12"/>
                        </a:rPr>
                        <a:t>m </a:t>
                      </a:r>
                      <a:endParaRPr lang="fr-FR" sz="24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0728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364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95033E-CCE2-0143-AAB7-4AE1CD71A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Wellenlängenbestimmung – G2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5A2AA21-E2C0-8D42-8E10-0980640AE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  <a:endParaRPr lang="de-DE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DF22276-517B-854D-8CB2-9A830EE8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8</a:t>
            </a:fld>
            <a:endParaRPr lang="de-DE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26004C9-FA9D-F444-9A65-3C0B68CEDFDB}"/>
              </a:ext>
            </a:extLst>
          </p:cNvPr>
          <p:cNvSpPr txBox="1"/>
          <p:nvPr/>
        </p:nvSpPr>
        <p:spPr>
          <a:xfrm>
            <a:off x="4362558" y="5900426"/>
            <a:ext cx="6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e-DE" sz="1600" dirty="0"/>
          </a:p>
        </p:txBody>
      </p:sp>
      <p:pic>
        <p:nvPicPr>
          <p:cNvPr id="44" name="Image 43">
            <a:extLst>
              <a:ext uri="{FF2B5EF4-FFF2-40B4-BE49-F238E27FC236}">
                <a16:creationId xmlns:a16="http://schemas.microsoft.com/office/drawing/2014/main" id="{169880CD-22BB-7D4D-973F-0E3F79BA2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77" y="1394691"/>
            <a:ext cx="3547314" cy="2528598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948B338A-D5F8-2B45-AE9F-F53FEED7E2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0487" y="1394691"/>
            <a:ext cx="3610983" cy="2528598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C9067A4B-C87D-EC48-9ADB-C91F610CED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452" y="3964277"/>
            <a:ext cx="3610983" cy="2528598"/>
          </a:xfrm>
          <a:prstGeom prst="rect">
            <a:avLst/>
          </a:prstGeom>
        </p:spPr>
      </p:pic>
      <p:pic>
        <p:nvPicPr>
          <p:cNvPr id="42" name="Espace réservé du contenu 41">
            <a:extLst>
              <a:ext uri="{FF2B5EF4-FFF2-40B4-BE49-F238E27FC236}">
                <a16:creationId xmlns:a16="http://schemas.microsoft.com/office/drawing/2014/main" id="{309AF270-E594-4D4D-B1E6-B261134E49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3790487" y="3964277"/>
            <a:ext cx="3610983" cy="2528598"/>
          </a:xfrm>
        </p:spPr>
      </p:pic>
      <p:graphicFrame>
        <p:nvGraphicFramePr>
          <p:cNvPr id="49" name="Tableau 48">
            <a:extLst>
              <a:ext uri="{FF2B5EF4-FFF2-40B4-BE49-F238E27FC236}">
                <a16:creationId xmlns:a16="http://schemas.microsoft.com/office/drawing/2014/main" id="{C1C8239A-63E2-304E-AD7B-37FBD57147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469669"/>
              </p:ext>
            </p:extLst>
          </p:nvPr>
        </p:nvGraphicFramePr>
        <p:xfrm>
          <a:off x="7439766" y="1615808"/>
          <a:ext cx="4336415" cy="1524000"/>
        </p:xfrm>
        <a:graphic>
          <a:graphicData uri="http://schemas.openxmlformats.org/drawingml/2006/table">
            <a:tbl>
              <a:tblPr/>
              <a:tblGrid>
                <a:gridCol w="1230630">
                  <a:extLst>
                    <a:ext uri="{9D8B030D-6E8A-4147-A177-3AD203B41FA5}">
                      <a16:colId xmlns:a16="http://schemas.microsoft.com/office/drawing/2014/main" val="2436851182"/>
                    </a:ext>
                  </a:extLst>
                </a:gridCol>
                <a:gridCol w="1424305">
                  <a:extLst>
                    <a:ext uri="{9D8B030D-6E8A-4147-A177-3AD203B41FA5}">
                      <a16:colId xmlns:a16="http://schemas.microsoft.com/office/drawing/2014/main" val="1782940737"/>
                    </a:ext>
                  </a:extLst>
                </a:gridCol>
                <a:gridCol w="1681480">
                  <a:extLst>
                    <a:ext uri="{9D8B030D-6E8A-4147-A177-3AD203B41FA5}">
                      <a16:colId xmlns:a16="http://schemas.microsoft.com/office/drawing/2014/main" val="19968990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" sz="1400" dirty="0" err="1">
                          <a:effectLst/>
                          <a:latin typeface="SFRM1200"/>
                        </a:rPr>
                        <a:t>Intervall</a:t>
                      </a:r>
                      <a:r>
                        <a:rPr lang="en" sz="1400" dirty="0">
                          <a:effectLst/>
                          <a:latin typeface="SFRM1200"/>
                        </a:rPr>
                        <a:t> </a:t>
                      </a:r>
                      <a:r>
                        <a:rPr lang="en" sz="1400" dirty="0" err="1">
                          <a:effectLst/>
                          <a:latin typeface="SFRM1200"/>
                        </a:rPr>
                        <a:t>für</a:t>
                      </a:r>
                      <a:r>
                        <a:rPr lang="en" sz="1400" dirty="0">
                          <a:effectLst/>
                          <a:latin typeface="SFRM1200"/>
                        </a:rPr>
                        <a:t> </a:t>
                      </a:r>
                      <a:r>
                        <a:rPr lang="en" sz="1400" dirty="0">
                          <a:effectLst/>
                          <a:latin typeface="CMMI12"/>
                        </a:rPr>
                        <a:t>s</a:t>
                      </a:r>
                      <a:endParaRPr lang="en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>
                          <a:effectLst/>
                          <a:latin typeface="CMMI12"/>
                        </a:rPr>
                        <a:t>k </a:t>
                      </a:r>
                      <a:endParaRPr lang="fr-FR" sz="20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>
                          <a:effectLst/>
                          <a:latin typeface="CMMI12"/>
                        </a:rPr>
                        <a:t>a </a:t>
                      </a:r>
                      <a:endParaRPr lang="fr-FR" sz="20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10932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effectLst/>
                          <a:latin typeface="SFRM1200"/>
                        </a:rPr>
                        <a:t>7-7.55 mm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0484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0003 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400">
                          <a:effectLst/>
                          <a:latin typeface="CMR12"/>
                        </a:rPr>
                        <a:t>(5</a:t>
                      </a:r>
                      <a:r>
                        <a:rPr lang="el-GR" sz="1400">
                          <a:effectLst/>
                          <a:latin typeface="CMMI12"/>
                        </a:rPr>
                        <a:t>.</a:t>
                      </a:r>
                      <a:r>
                        <a:rPr lang="el-GR" sz="1400">
                          <a:effectLst/>
                          <a:latin typeface="CMR12"/>
                        </a:rPr>
                        <a:t>424 </a:t>
                      </a:r>
                      <a:r>
                        <a:rPr lang="el-GR" sz="1400">
                          <a:effectLst/>
                          <a:latin typeface="CMSY10"/>
                        </a:rPr>
                        <a:t>± </a:t>
                      </a:r>
                      <a:r>
                        <a:rPr lang="el-GR" sz="1400">
                          <a:effectLst/>
                          <a:latin typeface="CMR12"/>
                        </a:rPr>
                        <a:t>0</a:t>
                      </a:r>
                      <a:r>
                        <a:rPr lang="el-GR" sz="1400">
                          <a:effectLst/>
                          <a:latin typeface="CMMI12"/>
                        </a:rPr>
                        <a:t>.</a:t>
                      </a:r>
                      <a:r>
                        <a:rPr lang="el-GR" sz="1400">
                          <a:effectLst/>
                          <a:latin typeface="CMR12"/>
                        </a:rPr>
                        <a:t>0323)</a:t>
                      </a:r>
                      <a:r>
                        <a:rPr lang="el-GR" sz="1400">
                          <a:effectLst/>
                          <a:latin typeface="CMMI12"/>
                        </a:rPr>
                        <a:t>μ</a:t>
                      </a:r>
                      <a:r>
                        <a:rPr lang="fr-FR" sz="1400">
                          <a:effectLst/>
                          <a:latin typeface="CMMI12"/>
                        </a:rPr>
                        <a:t>m </a:t>
                      </a:r>
                      <a:endParaRPr lang="fr-FR" sz="20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7622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effectLst/>
                          <a:latin typeface="SFRM1200"/>
                        </a:rPr>
                        <a:t>7.55-8.04 mm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0491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0023 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400" dirty="0">
                          <a:effectLst/>
                          <a:latin typeface="CMR12"/>
                        </a:rPr>
                        <a:t>(5</a:t>
                      </a:r>
                      <a:r>
                        <a:rPr lang="el-G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el-GR" sz="1400" dirty="0">
                          <a:effectLst/>
                          <a:latin typeface="CMR12"/>
                        </a:rPr>
                        <a:t>366 </a:t>
                      </a:r>
                      <a:r>
                        <a:rPr lang="el-G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el-G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el-G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el-GR" sz="1400" dirty="0">
                          <a:effectLst/>
                          <a:latin typeface="CMR12"/>
                        </a:rPr>
                        <a:t>0379)</a:t>
                      </a:r>
                      <a:r>
                        <a:rPr lang="el-GR" sz="1400" dirty="0">
                          <a:effectLst/>
                          <a:latin typeface="CMMI12"/>
                        </a:rPr>
                        <a:t>μ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m 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17624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effectLst/>
                          <a:latin typeface="SFRM1200"/>
                        </a:rPr>
                        <a:t>8.04-8.53 mm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0484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0007 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400">
                          <a:effectLst/>
                          <a:latin typeface="CMR12"/>
                        </a:rPr>
                        <a:t>(5</a:t>
                      </a:r>
                      <a:r>
                        <a:rPr lang="el-GR" sz="1400">
                          <a:effectLst/>
                          <a:latin typeface="CMMI12"/>
                        </a:rPr>
                        <a:t>.</a:t>
                      </a:r>
                      <a:r>
                        <a:rPr lang="el-GR" sz="1400">
                          <a:effectLst/>
                          <a:latin typeface="CMR12"/>
                        </a:rPr>
                        <a:t>430 </a:t>
                      </a:r>
                      <a:r>
                        <a:rPr lang="el-GR" sz="1400">
                          <a:effectLst/>
                          <a:latin typeface="CMSY10"/>
                        </a:rPr>
                        <a:t>± </a:t>
                      </a:r>
                      <a:r>
                        <a:rPr lang="el-GR" sz="1400">
                          <a:effectLst/>
                          <a:latin typeface="CMR12"/>
                        </a:rPr>
                        <a:t>0</a:t>
                      </a:r>
                      <a:r>
                        <a:rPr lang="el-GR" sz="1400">
                          <a:effectLst/>
                          <a:latin typeface="CMMI12"/>
                        </a:rPr>
                        <a:t>.</a:t>
                      </a:r>
                      <a:r>
                        <a:rPr lang="el-GR" sz="1400">
                          <a:effectLst/>
                          <a:latin typeface="CMR12"/>
                        </a:rPr>
                        <a:t>0323)</a:t>
                      </a:r>
                      <a:r>
                        <a:rPr lang="el-GR" sz="1400">
                          <a:effectLst/>
                          <a:latin typeface="CMMI12"/>
                        </a:rPr>
                        <a:t>μ</a:t>
                      </a:r>
                      <a:r>
                        <a:rPr lang="fr-FR" sz="1400">
                          <a:effectLst/>
                          <a:latin typeface="CMMI12"/>
                        </a:rPr>
                        <a:t>m </a:t>
                      </a:r>
                      <a:endParaRPr lang="fr-FR" sz="20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9848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effectLst/>
                          <a:latin typeface="SFRM1200"/>
                        </a:rPr>
                        <a:t>8.53-9.00 mm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0475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0011 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400" dirty="0">
                          <a:effectLst/>
                          <a:latin typeface="CMR12"/>
                        </a:rPr>
                        <a:t>(5</a:t>
                      </a:r>
                      <a:r>
                        <a:rPr lang="el-G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el-GR" sz="1400" dirty="0">
                          <a:effectLst/>
                          <a:latin typeface="CMR12"/>
                        </a:rPr>
                        <a:t>642 </a:t>
                      </a:r>
                      <a:r>
                        <a:rPr lang="el-G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el-GR" sz="1400" dirty="0">
                          <a:effectLst/>
                          <a:latin typeface="CMR12"/>
                        </a:rPr>
                        <a:t>0</a:t>
                      </a:r>
                      <a:r>
                        <a:rPr lang="el-G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el-GR" sz="1400" dirty="0">
                          <a:effectLst/>
                          <a:latin typeface="CMR12"/>
                        </a:rPr>
                        <a:t>0454)</a:t>
                      </a:r>
                      <a:r>
                        <a:rPr lang="el-GR" sz="1400" dirty="0">
                          <a:effectLst/>
                          <a:latin typeface="CMMI12"/>
                        </a:rPr>
                        <a:t>μ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m 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9436166"/>
                  </a:ext>
                </a:extLst>
              </a:tr>
            </a:tbl>
          </a:graphicData>
        </a:graphic>
      </p:graphicFrame>
      <p:graphicFrame>
        <p:nvGraphicFramePr>
          <p:cNvPr id="50" name="Tableau 49">
            <a:extLst>
              <a:ext uri="{FF2B5EF4-FFF2-40B4-BE49-F238E27FC236}">
                <a16:creationId xmlns:a16="http://schemas.microsoft.com/office/drawing/2014/main" id="{7361A51C-E84E-0041-934F-EB47B336C4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376608"/>
              </p:ext>
            </p:extLst>
          </p:nvPr>
        </p:nvGraphicFramePr>
        <p:xfrm>
          <a:off x="7439766" y="3383230"/>
          <a:ext cx="3554730" cy="1524000"/>
        </p:xfrm>
        <a:graphic>
          <a:graphicData uri="http://schemas.openxmlformats.org/drawingml/2006/table">
            <a:tbl>
              <a:tblPr/>
              <a:tblGrid>
                <a:gridCol w="1302893">
                  <a:extLst>
                    <a:ext uri="{9D8B030D-6E8A-4147-A177-3AD203B41FA5}">
                      <a16:colId xmlns:a16="http://schemas.microsoft.com/office/drawing/2014/main" val="680203281"/>
                    </a:ext>
                  </a:extLst>
                </a:gridCol>
                <a:gridCol w="2251837">
                  <a:extLst>
                    <a:ext uri="{9D8B030D-6E8A-4147-A177-3AD203B41FA5}">
                      <a16:colId xmlns:a16="http://schemas.microsoft.com/office/drawing/2014/main" val="11856197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Bereich in mm </a:t>
                      </a:r>
                      <a:endParaRPr lang="fr-FR" sz="20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l-GR" sz="1400" dirty="0">
                          <a:effectLst/>
                          <a:latin typeface="CMMI12"/>
                        </a:rPr>
                        <a:t>λ </a:t>
                      </a:r>
                      <a:endParaRPr lang="el-G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667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SFRM1200"/>
                        </a:rPr>
                        <a:t>7-7.55 </a:t>
                      </a:r>
                      <a:endParaRPr lang="fr-FR" sz="20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R12"/>
                        </a:rPr>
                        <a:t>(525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R12"/>
                        </a:rPr>
                        <a:t>6 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R12"/>
                        </a:rPr>
                        <a:t>3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R12"/>
                        </a:rPr>
                        <a:t>1 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R12"/>
                        </a:rPr>
                        <a:t>3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MR12"/>
                        </a:rPr>
                        <a:t>3)</a:t>
                      </a:r>
                      <a:r>
                        <a:rPr lang="fr-F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SFRM1200"/>
                        </a:rPr>
                        <a:t>nm </a:t>
                      </a:r>
                      <a:endParaRPr lang="fr-FR" sz="2000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4254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7.55-8.04 </a:t>
                      </a:r>
                      <a:endParaRPr lang="fr-FR" sz="20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CMR12"/>
                        </a:rPr>
                        <a:t>(526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9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3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7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24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8)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nm 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78337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8.04-8.53 </a:t>
                      </a:r>
                      <a:endParaRPr lang="fr-FR" sz="20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CMR12"/>
                        </a:rPr>
                        <a:t>(525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8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3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1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8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1)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nm 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491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400">
                          <a:effectLst/>
                          <a:latin typeface="SFRM1200"/>
                        </a:rPr>
                        <a:t>8.53-9.00 </a:t>
                      </a:r>
                      <a:endParaRPr lang="fr-FR" sz="200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dirty="0">
                          <a:effectLst/>
                          <a:latin typeface="CMR12"/>
                        </a:rPr>
                        <a:t>(536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2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4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3 </a:t>
                      </a:r>
                      <a:r>
                        <a:rPr lang="fr-FR" sz="1400" dirty="0">
                          <a:effectLst/>
                          <a:latin typeface="CMSY10"/>
                        </a:rPr>
                        <a:t>± 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12</a:t>
                      </a:r>
                      <a:r>
                        <a:rPr lang="fr-FR" sz="1400" dirty="0">
                          <a:effectLst/>
                          <a:latin typeface="CMMI12"/>
                        </a:rPr>
                        <a:t>.</a:t>
                      </a:r>
                      <a:r>
                        <a:rPr lang="fr-FR" sz="1400" dirty="0">
                          <a:effectLst/>
                          <a:latin typeface="CMR12"/>
                        </a:rPr>
                        <a:t>9)</a:t>
                      </a:r>
                      <a:r>
                        <a:rPr lang="fr-FR" sz="1400" dirty="0">
                          <a:effectLst/>
                          <a:latin typeface="SFRM1200"/>
                        </a:rPr>
                        <a:t>nm </a:t>
                      </a:r>
                      <a:endParaRPr lang="fr-FR" sz="2000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0803734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1" name="ZoneTexte 50">
                <a:extLst>
                  <a:ext uri="{FF2B5EF4-FFF2-40B4-BE49-F238E27FC236}">
                    <a16:creationId xmlns:a16="http://schemas.microsoft.com/office/drawing/2014/main" id="{443C2E6F-CB3C-114B-9CD0-2E96B3B7DEA1}"/>
                  </a:ext>
                </a:extLst>
              </p:cNvPr>
              <p:cNvSpPr txBox="1"/>
              <p:nvPr/>
            </p:nvSpPr>
            <p:spPr>
              <a:xfrm>
                <a:off x="7833126" y="5500316"/>
                <a:ext cx="317163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m:rPr>
                          <m:nor/>
                        </m:rPr>
                        <a:rPr lang="de-DE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= </m:t>
                      </m:r>
                      <m:r>
                        <m:rPr>
                          <m:nor/>
                        </m:rPr>
                        <a:rPr lang="el-GR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(528.7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r>
                        <m:rPr>
                          <m:nor/>
                        </m:rPr>
                        <a:rPr lang="el-GR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7.0)</m:t>
                      </m:r>
                      <m:r>
                        <m:rPr>
                          <m:nor/>
                        </m:rPr>
                        <a:rPr lang="de-DE" sz="24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fr-FR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nm</m:t>
                      </m:r>
                      <m:r>
                        <m:rPr>
                          <m:nor/>
                        </m:rPr>
                        <a:rPr lang="fr-FR" sz="24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fr-FR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1" name="ZoneTexte 50">
                <a:extLst>
                  <a:ext uri="{FF2B5EF4-FFF2-40B4-BE49-F238E27FC236}">
                    <a16:creationId xmlns:a16="http://schemas.microsoft.com/office/drawing/2014/main" id="{443C2E6F-CB3C-114B-9CD0-2E96B3B7DE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3126" y="5500316"/>
                <a:ext cx="3171637" cy="461665"/>
              </a:xfrm>
              <a:prstGeom prst="rect">
                <a:avLst/>
              </a:prstGeom>
              <a:blipFill>
                <a:blip r:embed="rId7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8332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79C5CC-0760-7F4A-8418-C5F1C1EFA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Druckabhängigkeit von </a:t>
            </a:r>
            <a:r>
              <a:rPr lang="de-DE" dirty="0" err="1"/>
              <a:t>n</a:t>
            </a:r>
            <a:r>
              <a:rPr lang="de-DE" baseline="-25000" dirty="0" err="1"/>
              <a:t>Luft</a:t>
            </a:r>
            <a:r>
              <a:rPr lang="de-DE" baseline="-25000" dirty="0"/>
              <a:t> </a:t>
            </a:r>
            <a:r>
              <a:rPr lang="de-DE" dirty="0"/>
              <a:t>– Einleitung</a:t>
            </a:r>
            <a:endParaRPr lang="de-DE" baseline="-25000" dirty="0"/>
          </a:p>
        </p:txBody>
      </p:sp>
      <p:pic>
        <p:nvPicPr>
          <p:cNvPr id="7" name="Espace réservé du contenu 6" descr="Une image contenant intérieur, mur, guichet&#10;&#10;Description générée automatiquement">
            <a:extLst>
              <a:ext uri="{FF2B5EF4-FFF2-40B4-BE49-F238E27FC236}">
                <a16:creationId xmlns:a16="http://schemas.microsoft.com/office/drawing/2014/main" id="{A8AC3489-44F5-9D46-BFB1-0EDCAD596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7850"/>
            <a:ext cx="5769623" cy="4351338"/>
          </a:xfr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F5E645B-18F0-1E4B-82A1-CEDCBC0C7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Mate Farkas</a:t>
            </a:r>
            <a:endParaRPr lang="de-DE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B2FE66-1668-BF44-B30D-B8B119F90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38F7F-807B-D042-ACE6-123EF869BD5D}" type="slidenum">
              <a:rPr lang="de-DE" smtClean="0"/>
              <a:t>9</a:t>
            </a:fld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94991696-C924-584B-A898-B4196BEBEC9B}"/>
                  </a:ext>
                </a:extLst>
              </p:cNvPr>
              <p:cNvSpPr txBox="1"/>
              <p:nvPr/>
            </p:nvSpPr>
            <p:spPr>
              <a:xfrm>
                <a:off x="6750225" y="1847850"/>
                <a:ext cx="3231975" cy="5670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𝑛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≈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=1+</m:t>
                      </m:r>
                      <m:f>
                        <m:f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94991696-C924-584B-A898-B4196BEBEC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0225" y="1847850"/>
                <a:ext cx="3231975" cy="567078"/>
              </a:xfrm>
              <a:prstGeom prst="rect">
                <a:avLst/>
              </a:prstGeom>
              <a:blipFill>
                <a:blip r:embed="rId3"/>
                <a:stretch>
                  <a:fillRect l="-784" t="-4444" r="-1176" b="-1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6A0A34E5-F3E9-AF4A-8F45-13C467BF2748}"/>
                  </a:ext>
                </a:extLst>
              </p:cNvPr>
              <p:cNvSpPr txBox="1"/>
              <p:nvPr/>
            </p:nvSpPr>
            <p:spPr>
              <a:xfrm>
                <a:off x="6808511" y="2572090"/>
                <a:ext cx="51132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Gangunterschied (L=10mm):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endParaRPr lang="de-DE" dirty="0"/>
              </a:p>
            </p:txBody>
          </p:sp>
        </mc:Choice>
        <mc:Fallback xmlns="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6A0A34E5-F3E9-AF4A-8F45-13C467BF27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08511" y="2572090"/>
                <a:ext cx="5113259" cy="369332"/>
              </a:xfrm>
              <a:prstGeom prst="rect">
                <a:avLst/>
              </a:prstGeom>
              <a:blipFill>
                <a:blip r:embed="rId4"/>
                <a:stretch>
                  <a:fillRect l="-990" t="-6667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869483EF-71E2-9948-829D-3631A145E673}"/>
                  </a:ext>
                </a:extLst>
              </p:cNvPr>
              <p:cNvSpPr txBox="1"/>
              <p:nvPr/>
            </p:nvSpPr>
            <p:spPr>
              <a:xfrm>
                <a:off x="6854760" y="2953306"/>
                <a:ext cx="3180679" cy="5523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f>
                          <m:f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den>
                        </m:f>
                      </m:den>
                    </m:f>
                    <m:r>
                      <a:rPr lang="de-DE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de-DE" dirty="0"/>
                  <a:t> </a:t>
                </a:r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869483EF-71E2-9948-829D-3631A145E6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4760" y="2953306"/>
                <a:ext cx="3180679" cy="552395"/>
              </a:xfrm>
              <a:prstGeom prst="rect">
                <a:avLst/>
              </a:prstGeom>
              <a:blipFill>
                <a:blip r:embed="rId5"/>
                <a:stretch>
                  <a:fillRect l="-2400" b="-681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Image 11">
            <a:extLst>
              <a:ext uri="{FF2B5EF4-FFF2-40B4-BE49-F238E27FC236}">
                <a16:creationId xmlns:a16="http://schemas.microsoft.com/office/drawing/2014/main" id="{A969F0EE-9918-1B49-904D-F67FA8BA52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4760" y="3517585"/>
            <a:ext cx="50673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791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775</Words>
  <Application>Microsoft Macintosh PowerPoint</Application>
  <PresentationFormat>Grand écran</PresentationFormat>
  <Paragraphs>179</Paragraphs>
  <Slides>11</Slides>
  <Notes>6</Notes>
  <HiddenSlides>1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CMMI12</vt:lpstr>
      <vt:lpstr>CMMI8</vt:lpstr>
      <vt:lpstr>CMR12</vt:lpstr>
      <vt:lpstr>CMR8</vt:lpstr>
      <vt:lpstr>CMSY10</vt:lpstr>
      <vt:lpstr>CMSY8</vt:lpstr>
      <vt:lpstr>SFRM1200</vt:lpstr>
      <vt:lpstr>Thème Office</vt:lpstr>
      <vt:lpstr>Michelson-Interferometer</vt:lpstr>
      <vt:lpstr>Wellenlängenbestimmung - Grundlagen</vt:lpstr>
      <vt:lpstr>Wellenlängenbestimmung - Aufbau</vt:lpstr>
      <vt:lpstr>Wellenlängenbestimmung – Kalibrierung – G1</vt:lpstr>
      <vt:lpstr>Wellenlängenbestimmung – G1 – Methode1</vt:lpstr>
      <vt:lpstr>Wellenlängenbestimmung – G1 – Methode2</vt:lpstr>
      <vt:lpstr>Wellenlängenbestimmung – Kalibrierung – G2</vt:lpstr>
      <vt:lpstr>Wellenlängenbestimmung – G2</vt:lpstr>
      <vt:lpstr>Druckabhängigkeit von nLuft – Einleitung</vt:lpstr>
      <vt:lpstr>Druckabhängigkeit von nLuft</vt:lpstr>
      <vt:lpstr>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Michelson-Interferometer</dc:title>
  <dc:creator>Máté Zoltán Farkas</dc:creator>
  <cp:lastModifiedBy>Máté Zoltán Farkas</cp:lastModifiedBy>
  <cp:revision>34</cp:revision>
  <dcterms:created xsi:type="dcterms:W3CDTF">2019-03-13T22:16:12Z</dcterms:created>
  <dcterms:modified xsi:type="dcterms:W3CDTF">2019-03-14T12:38:58Z</dcterms:modified>
</cp:coreProperties>
</file>

<file path=docProps/thumbnail.jpeg>
</file>